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80" r:id="rId2"/>
  </p:sldMasterIdLst>
  <p:notesMasterIdLst>
    <p:notesMasterId r:id="rId46"/>
  </p:notesMasterIdLst>
  <p:sldIdLst>
    <p:sldId id="256" r:id="rId3"/>
    <p:sldId id="319" r:id="rId4"/>
    <p:sldId id="257" r:id="rId5"/>
    <p:sldId id="333" r:id="rId6"/>
    <p:sldId id="329" r:id="rId7"/>
    <p:sldId id="359" r:id="rId8"/>
    <p:sldId id="332" r:id="rId9"/>
    <p:sldId id="313" r:id="rId10"/>
    <p:sldId id="334" r:id="rId11"/>
    <p:sldId id="342" r:id="rId12"/>
    <p:sldId id="320" r:id="rId13"/>
    <p:sldId id="322" r:id="rId14"/>
    <p:sldId id="338" r:id="rId15"/>
    <p:sldId id="335" r:id="rId16"/>
    <p:sldId id="366" r:id="rId17"/>
    <p:sldId id="367" r:id="rId18"/>
    <p:sldId id="368" r:id="rId19"/>
    <p:sldId id="369" r:id="rId20"/>
    <p:sldId id="350" r:id="rId21"/>
    <p:sldId id="351" r:id="rId22"/>
    <p:sldId id="353" r:id="rId23"/>
    <p:sldId id="355" r:id="rId24"/>
    <p:sldId id="357" r:id="rId25"/>
    <p:sldId id="356" r:id="rId26"/>
    <p:sldId id="343" r:id="rId27"/>
    <p:sldId id="344" r:id="rId28"/>
    <p:sldId id="345" r:id="rId29"/>
    <p:sldId id="346" r:id="rId30"/>
    <p:sldId id="347" r:id="rId31"/>
    <p:sldId id="348" r:id="rId32"/>
    <p:sldId id="360" r:id="rId33"/>
    <p:sldId id="361" r:id="rId34"/>
    <p:sldId id="362" r:id="rId35"/>
    <p:sldId id="378" r:id="rId36"/>
    <p:sldId id="376" r:id="rId37"/>
    <p:sldId id="375" r:id="rId38"/>
    <p:sldId id="374" r:id="rId39"/>
    <p:sldId id="373" r:id="rId40"/>
    <p:sldId id="371" r:id="rId41"/>
    <p:sldId id="336" r:id="rId42"/>
    <p:sldId id="310" r:id="rId43"/>
    <p:sldId id="337" r:id="rId44"/>
    <p:sldId id="318" r:id="rId45"/>
  </p:sldIdLst>
  <p:sldSz cx="12192000" cy="68580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57D"/>
    <a:srgbClr val="FFCCCC"/>
    <a:srgbClr val="FFCC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2129" autoAdjust="0"/>
  </p:normalViewPr>
  <p:slideViewPr>
    <p:cSldViewPr snapToGrid="0">
      <p:cViewPr varScale="1">
        <p:scale>
          <a:sx n="77" d="100"/>
          <a:sy n="77" d="100"/>
        </p:scale>
        <p:origin x="989"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DB8252-9E37-4629-9E07-34DF03C61516}"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6E3CD-7DC5-4D67-993A-161253D0E3D6}" type="slidenum">
              <a:rPr lang="zh-CN" altLang="en-US" smtClean="0"/>
              <a:t>‹#›</a:t>
            </a:fld>
            <a:endParaRPr lang="zh-CN" altLang="en-US"/>
          </a:p>
        </p:txBody>
      </p:sp>
    </p:spTree>
    <p:extLst>
      <p:ext uri="{BB962C8B-B14F-4D97-AF65-F5344CB8AC3E}">
        <p14:creationId xmlns:p14="http://schemas.microsoft.com/office/powerpoint/2010/main" val="219802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8E8DF69-FFB1-4D3A-9D8C-5887E7967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E6E3CD-7DC5-4D67-993A-161253D0E3D6}" type="slidenum">
              <a:rPr lang="zh-CN" altLang="en-US" smtClean="0"/>
              <a:t>3</a:t>
            </a:fld>
            <a:endParaRPr lang="zh-CN" altLang="en-US"/>
          </a:p>
        </p:txBody>
      </p:sp>
    </p:spTree>
    <p:extLst>
      <p:ext uri="{BB962C8B-B14F-4D97-AF65-F5344CB8AC3E}">
        <p14:creationId xmlns:p14="http://schemas.microsoft.com/office/powerpoint/2010/main" val="179525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29707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6E3CD-7DC5-4D67-993A-161253D0E3D6}" type="slidenum">
              <a:rPr lang="zh-CN" altLang="en-US" smtClean="0"/>
              <a:t>23</a:t>
            </a:fld>
            <a:endParaRPr lang="zh-CN" altLang="en-US"/>
          </a:p>
        </p:txBody>
      </p:sp>
    </p:spTree>
    <p:extLst>
      <p:ext uri="{BB962C8B-B14F-4D97-AF65-F5344CB8AC3E}">
        <p14:creationId xmlns:p14="http://schemas.microsoft.com/office/powerpoint/2010/main" val="255213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41</a:t>
            </a:fld>
            <a:endParaRPr lang="zh-CN" altLang="en-US"/>
          </a:p>
        </p:txBody>
      </p:sp>
    </p:spTree>
    <p:extLst>
      <p:ext uri="{BB962C8B-B14F-4D97-AF65-F5344CB8AC3E}">
        <p14:creationId xmlns:p14="http://schemas.microsoft.com/office/powerpoint/2010/main" val="135086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61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140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845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404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0558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1362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42390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4466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13645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60345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85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3004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7/7/2024</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192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7/7/2024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36052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7/7/2024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050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7/7/2024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05842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7/7/2024</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14020801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7/7/2024</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321245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7/7/2024</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362623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7/7/2024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886391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7/7/2024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049860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7/7/2024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8134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9849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7/7/2024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1324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158936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725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1260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102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24141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Tree>
    <p:extLst>
      <p:ext uri="{BB962C8B-B14F-4D97-AF65-F5344CB8AC3E}">
        <p14:creationId xmlns:p14="http://schemas.microsoft.com/office/powerpoint/2010/main" val="158985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
        <p:nvSpPr>
          <p:cNvPr id="7" name="矩形 1">
            <a:extLst>
              <a:ext uri="{FF2B5EF4-FFF2-40B4-BE49-F238E27FC236}">
                <a16:creationId xmlns:a16="http://schemas.microsoft.com/office/drawing/2014/main" id="{C970FA5D-A6F4-9F04-6B94-3F7A55652BC9}"/>
              </a:ext>
            </a:extLst>
          </p:cNvPr>
          <p:cNvSpPr/>
          <p:nvPr userDrawn="1"/>
        </p:nvSpPr>
        <p:spPr>
          <a:xfrm>
            <a:off x="0" y="0"/>
            <a:ext cx="12192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3">
            <a:extLst>
              <a:ext uri="{FF2B5EF4-FFF2-40B4-BE49-F238E27FC236}">
                <a16:creationId xmlns:a16="http://schemas.microsoft.com/office/drawing/2014/main" id="{9481F2BD-A9F1-364B-1812-7BCFC993D697}"/>
              </a:ext>
            </a:extLst>
          </p:cNvPr>
          <p:cNvSpPr txBox="1"/>
          <p:nvPr userDrawn="1"/>
        </p:nvSpPr>
        <p:spPr>
          <a:xfrm>
            <a:off x="4318000" y="2971800"/>
            <a:ext cx="3556000" cy="228600"/>
          </a:xfrm>
          <a:prstGeom prst="rect">
            <a:avLst/>
          </a:prstGeom>
          <a:noFill/>
        </p:spPr>
        <p:txBody>
          <a:bodyPr wrap="square" rtlCol="0">
            <a:normAutofit/>
          </a:bodyPr>
          <a:lstStyle/>
          <a:p>
            <a:pPr defTabSz="457200"/>
            <a:r>
              <a:rPr lang="en-US" altLang="en-US" sz="300">
                <a:solidFill>
                  <a:prstClr val="white"/>
                </a:solidFill>
                <a:latin typeface="Source Han Sans SC"/>
                <a:ea typeface="Source Han Sans SC"/>
                <a:sym typeface="+mn-ea"/>
              </a:rPr>
              <a:t>Thank you for downloading the PPT works provided on the slidesdocs platform. For the benefit of you, slidesdocs and the original author, please do not copy, disseminate, or</a:t>
            </a:r>
          </a:p>
          <a:p>
            <a:pPr defTabSz="457200"/>
            <a:r>
              <a:rPr lang="en-US" altLang="zh-CN" sz="600">
                <a:solidFill>
                  <a:prstClr val="white"/>
                </a:solidFill>
                <a:latin typeface="Source Han Sans SC"/>
                <a:ea typeface="Source Han Sans SC"/>
                <a:sym typeface="+mn-ea"/>
              </a:rPr>
              <a:t>slidesdocs</a:t>
            </a:r>
          </a:p>
        </p:txBody>
      </p:sp>
      <p:pic>
        <p:nvPicPr>
          <p:cNvPr id="9" name="图片 4">
            <a:extLst>
              <a:ext uri="{FF2B5EF4-FFF2-40B4-BE49-F238E27FC236}">
                <a16:creationId xmlns:a16="http://schemas.microsoft.com/office/drawing/2014/main" id="{A9D3D22E-37B2-FF3B-ABB3-6F45953BBC4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5">
            <a:extLst>
              <a:ext uri="{FF2B5EF4-FFF2-40B4-BE49-F238E27FC236}">
                <a16:creationId xmlns:a16="http://schemas.microsoft.com/office/drawing/2014/main" id="{5C4C3A45-E5B1-8B10-8675-D5E48949D1C1}"/>
              </a:ext>
            </a:extLst>
          </p:cNvPr>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7">
            <a:extLst>
              <a:ext uri="{FF2B5EF4-FFF2-40B4-BE49-F238E27FC236}">
                <a16:creationId xmlns:a16="http://schemas.microsoft.com/office/drawing/2014/main" id="{39EB6ADC-DC08-9167-843E-BD4AE3C02293}"/>
              </a:ext>
            </a:extLst>
          </p:cNvPr>
          <p:cNvPicPr>
            <a:picLocks noChangeAspect="1"/>
          </p:cNvPicPr>
          <p:nvPr userDrawn="1"/>
        </p:nvPicPr>
        <p:blipFill>
          <a:blip r:embed="rId22">
            <a:extLst>
              <a:ext uri="{28A0092B-C50C-407E-A947-70E740481C1C}">
                <a14:useLocalDpi xmlns:a14="http://schemas.microsoft.com/office/drawing/2010/main" val="0"/>
              </a:ext>
            </a:extLst>
          </a:blip>
          <a:srcRect t="49524" b="190"/>
          <a:stretch>
            <a:fillRect/>
          </a:stretch>
        </p:blipFill>
        <p:spPr>
          <a:xfrm>
            <a:off x="5334000" y="3422469"/>
            <a:ext cx="6858000" cy="3448594"/>
          </a:xfrm>
          <a:prstGeom prst="rect">
            <a:avLst/>
          </a:prstGeom>
        </p:spPr>
      </p:pic>
      <p:pic>
        <p:nvPicPr>
          <p:cNvPr id="12" name="图片 8">
            <a:extLst>
              <a:ext uri="{FF2B5EF4-FFF2-40B4-BE49-F238E27FC236}">
                <a16:creationId xmlns:a16="http://schemas.microsoft.com/office/drawing/2014/main" id="{56FC0F48-95DE-C3FE-C9AF-1B592C22C1DC}"/>
              </a:ext>
            </a:extLst>
          </p:cNvPr>
          <p:cNvPicPr>
            <a:picLocks noChangeAspect="1"/>
          </p:cNvPicPr>
          <p:nvPr userDrawn="1"/>
        </p:nvPicPr>
        <p:blipFill>
          <a:blip r:embed="rId22">
            <a:extLst>
              <a:ext uri="{28A0092B-C50C-407E-A947-70E740481C1C}">
                <a14:useLocalDpi xmlns:a14="http://schemas.microsoft.com/office/drawing/2010/main" val="0"/>
              </a:ext>
            </a:extLst>
          </a:blip>
          <a:srcRect b="44571"/>
          <a:stretch>
            <a:fillRect/>
          </a:stretch>
        </p:blipFill>
        <p:spPr>
          <a:xfrm>
            <a:off x="19406" y="0"/>
            <a:ext cx="6858000" cy="3801291"/>
          </a:xfrm>
          <a:prstGeom prst="rect">
            <a:avLst/>
          </a:prstGeom>
        </p:spPr>
      </p:pic>
    </p:spTree>
    <p:extLst>
      <p:ext uri="{BB962C8B-B14F-4D97-AF65-F5344CB8AC3E}">
        <p14:creationId xmlns:p14="http://schemas.microsoft.com/office/powerpoint/2010/main" val="263695206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65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7/7/2024</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274680579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5" Type="http://schemas.openxmlformats.org/officeDocument/2006/relationships/image" Target="../media/image49.gif"/><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37">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5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Isosceles Triangle 6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8" name="Picture 7" descr="A gold and black egyptian pharaoh statue&#10;&#10;Description automatically generated with medium confidence">
            <a:extLst>
              <a:ext uri="{FF2B5EF4-FFF2-40B4-BE49-F238E27FC236}">
                <a16:creationId xmlns:a16="http://schemas.microsoft.com/office/drawing/2014/main" id="{7AC8FC71-4300-A66F-212A-60929AE46330}"/>
              </a:ext>
            </a:extLst>
          </p:cNvPr>
          <p:cNvPicPr>
            <a:picLocks noChangeAspect="1"/>
          </p:cNvPicPr>
          <p:nvPr/>
        </p:nvPicPr>
        <p:blipFill rotWithShape="1">
          <a:blip r:embed="rId3"/>
          <a:srcRect/>
          <a:stretch/>
        </p:blipFill>
        <p:spPr>
          <a:xfrm>
            <a:off x="-3156" y="-1462"/>
            <a:ext cx="12191980"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32A457C-0EE3-1B5C-3F8B-4C86E8DE4257}"/>
              </a:ext>
            </a:extLst>
          </p:cNvPr>
          <p:cNvSpPr/>
          <p:nvPr/>
        </p:nvSpPr>
        <p:spPr>
          <a:xfrm>
            <a:off x="743354" y="404024"/>
            <a:ext cx="940315" cy="1015856"/>
          </a:xfrm>
          <a:custGeom>
            <a:avLst/>
            <a:gdLst/>
            <a:ahLst/>
            <a:cxnLst/>
            <a:rect l="l" t="t" r="r" b="b"/>
            <a:pathLst>
              <a:path w="1160866" h="1160866">
                <a:moveTo>
                  <a:pt x="0" y="0"/>
                </a:moveTo>
                <a:lnTo>
                  <a:pt x="1160866" y="0"/>
                </a:lnTo>
                <a:lnTo>
                  <a:pt x="1160866" y="1160866"/>
                </a:lnTo>
                <a:lnTo>
                  <a:pt x="0" y="1160866"/>
                </a:lnTo>
                <a:lnTo>
                  <a:pt x="0" y="0"/>
                </a:lnTo>
                <a:close/>
              </a:path>
            </a:pathLst>
          </a:custGeom>
          <a:blipFill>
            <a:blip r:embed="rId2"/>
            <a:stretch>
              <a:fillRect/>
            </a:stretch>
          </a:blipFill>
        </p:spPr>
        <p:txBody>
          <a:bodyPr/>
          <a:lstStyle/>
          <a:p>
            <a:endParaRPr lang="en-US" sz="1100"/>
          </a:p>
        </p:txBody>
      </p:sp>
      <p:sp>
        <p:nvSpPr>
          <p:cNvPr id="3" name="TextBox 12">
            <a:extLst>
              <a:ext uri="{FF2B5EF4-FFF2-40B4-BE49-F238E27FC236}">
                <a16:creationId xmlns:a16="http://schemas.microsoft.com/office/drawing/2014/main" id="{F6CD161D-1056-86A1-A12A-11649B984DAD}"/>
              </a:ext>
            </a:extLst>
          </p:cNvPr>
          <p:cNvSpPr txBox="1"/>
          <p:nvPr/>
        </p:nvSpPr>
        <p:spPr>
          <a:xfrm>
            <a:off x="1865155" y="494850"/>
            <a:ext cx="3804199" cy="675121"/>
          </a:xfrm>
          <a:prstGeom prst="rect">
            <a:avLst/>
          </a:prstGeom>
        </p:spPr>
        <p:txBody>
          <a:bodyPr wrap="square" lIns="0" tIns="0" rIns="0" bIns="0" rtlCol="0" anchor="t">
            <a:spAutoFit/>
          </a:bodyPr>
          <a:lstStyle/>
          <a:p>
            <a:pPr algn="ctr">
              <a:lnSpc>
                <a:spcPts val="5796"/>
              </a:lnSpc>
              <a:spcBef>
                <a:spcPct val="0"/>
              </a:spcBef>
            </a:pPr>
            <a:r>
              <a:rPr lang="en-US" sz="2800" u="sng" dirty="0">
                <a:solidFill>
                  <a:srgbClr val="303642"/>
                </a:solidFill>
                <a:latin typeface="DM Sans Bold"/>
              </a:rPr>
              <a:t>Initial Model Creation: </a:t>
            </a:r>
          </a:p>
        </p:txBody>
      </p:sp>
      <p:sp>
        <p:nvSpPr>
          <p:cNvPr id="8" name="TextBox 13">
            <a:extLst>
              <a:ext uri="{FF2B5EF4-FFF2-40B4-BE49-F238E27FC236}">
                <a16:creationId xmlns:a16="http://schemas.microsoft.com/office/drawing/2014/main" id="{3BA35C44-B77A-105D-1547-AAE91CB5C6D8}"/>
              </a:ext>
            </a:extLst>
          </p:cNvPr>
          <p:cNvSpPr txBox="1"/>
          <p:nvPr/>
        </p:nvSpPr>
        <p:spPr>
          <a:xfrm>
            <a:off x="1683669" y="1723719"/>
            <a:ext cx="9668510" cy="881203"/>
          </a:xfrm>
          <a:prstGeom prst="rect">
            <a:avLst/>
          </a:prstGeom>
        </p:spPr>
        <p:txBody>
          <a:bodyPr wrap="square" lIns="0" tIns="0" rIns="0" bIns="0" rtlCol="0" anchor="t">
            <a:spAutoFit/>
          </a:bodyPr>
          <a:lstStyle/>
          <a:p>
            <a:pPr marL="647700" lvl="1" indent="-323850" algn="l">
              <a:lnSpc>
                <a:spcPct val="150000"/>
              </a:lnSpc>
              <a:buFont typeface="Wingdings" panose="05000000000000000000" pitchFamily="2" charset="2"/>
              <a:buChar char="Ø"/>
            </a:pPr>
            <a:r>
              <a:rPr lang="en-US" sz="2000" dirty="0">
                <a:latin typeface="DM Sans"/>
              </a:rPr>
              <a:t>Developed a preliminary mathematical model to optimize strategic decision-making for new tourism businesses.</a:t>
            </a:r>
          </a:p>
        </p:txBody>
      </p:sp>
      <p:sp>
        <p:nvSpPr>
          <p:cNvPr id="13" name="TextBox 4">
            <a:extLst>
              <a:ext uri="{FF2B5EF4-FFF2-40B4-BE49-F238E27FC236}">
                <a16:creationId xmlns:a16="http://schemas.microsoft.com/office/drawing/2014/main" id="{0A9FA3A3-565A-0D95-5C47-0A07B0F32358}"/>
              </a:ext>
            </a:extLst>
          </p:cNvPr>
          <p:cNvSpPr txBox="1"/>
          <p:nvPr/>
        </p:nvSpPr>
        <p:spPr>
          <a:xfrm>
            <a:off x="1865155" y="2936430"/>
            <a:ext cx="6180538" cy="660437"/>
          </a:xfrm>
          <a:prstGeom prst="rect">
            <a:avLst/>
          </a:prstGeom>
        </p:spPr>
        <p:txBody>
          <a:bodyPr wrap="square" lIns="0" tIns="0" rIns="0" bIns="0" rtlCol="0" anchor="t">
            <a:spAutoFit/>
          </a:bodyPr>
          <a:lstStyle/>
          <a:p>
            <a:pPr algn="ctr">
              <a:lnSpc>
                <a:spcPts val="5796"/>
              </a:lnSpc>
              <a:spcBef>
                <a:spcPct val="0"/>
              </a:spcBef>
            </a:pPr>
            <a:r>
              <a:rPr lang="en-US" sz="2800" u="sng" dirty="0">
                <a:solidFill>
                  <a:srgbClr val="303642"/>
                </a:solidFill>
                <a:latin typeface="DM Sans Bold"/>
              </a:rPr>
              <a:t>Model Refinement and Finalization:</a:t>
            </a:r>
          </a:p>
        </p:txBody>
      </p:sp>
      <p:sp>
        <p:nvSpPr>
          <p:cNvPr id="14" name="TextBox 5">
            <a:extLst>
              <a:ext uri="{FF2B5EF4-FFF2-40B4-BE49-F238E27FC236}">
                <a16:creationId xmlns:a16="http://schemas.microsoft.com/office/drawing/2014/main" id="{76B28C70-1002-6318-B530-E172FD0145E3}"/>
              </a:ext>
            </a:extLst>
          </p:cNvPr>
          <p:cNvSpPr txBox="1"/>
          <p:nvPr/>
        </p:nvSpPr>
        <p:spPr>
          <a:xfrm>
            <a:off x="2512221" y="4675779"/>
            <a:ext cx="8367062" cy="2093073"/>
          </a:xfrm>
          <a:prstGeom prst="rect">
            <a:avLst/>
          </a:prstGeom>
        </p:spPr>
        <p:txBody>
          <a:bodyPr wrap="square" lIns="0" tIns="0" rIns="0" bIns="0" rtlCol="0" anchor="t">
            <a:spAutoFit/>
          </a:bodyPr>
          <a:lstStyle/>
          <a:p>
            <a:pPr marL="863600" lvl="2" algn="just">
              <a:lnSpc>
                <a:spcPts val="4200"/>
              </a:lnSpc>
            </a:pPr>
            <a:r>
              <a:rPr lang="en-US" sz="2000" dirty="0">
                <a:solidFill>
                  <a:srgbClr val="303642"/>
                </a:solidFill>
                <a:latin typeface="DM Sans"/>
              </a:rPr>
              <a:t>Addition of Parameters</a:t>
            </a:r>
          </a:p>
          <a:p>
            <a:pPr marL="863600" lvl="2" algn="just">
              <a:lnSpc>
                <a:spcPts val="4200"/>
              </a:lnSpc>
            </a:pPr>
            <a:r>
              <a:rPr lang="en-US" sz="2000" dirty="0">
                <a:solidFill>
                  <a:srgbClr val="303642"/>
                </a:solidFill>
                <a:latin typeface="DM Sans"/>
              </a:rPr>
              <a:t>Modification of Decision Variables</a:t>
            </a:r>
          </a:p>
          <a:p>
            <a:pPr marL="863600" lvl="2" algn="just">
              <a:lnSpc>
                <a:spcPts val="4200"/>
              </a:lnSpc>
            </a:pPr>
            <a:r>
              <a:rPr lang="en-US" sz="2000" dirty="0">
                <a:solidFill>
                  <a:srgbClr val="303642"/>
                </a:solidFill>
                <a:latin typeface="DM Sans"/>
              </a:rPr>
              <a:t>Enhancement of Constraints</a:t>
            </a:r>
          </a:p>
          <a:p>
            <a:pPr algn="l">
              <a:lnSpc>
                <a:spcPts val="4200"/>
              </a:lnSpc>
            </a:pPr>
            <a:endParaRPr lang="en-US" sz="2000" dirty="0">
              <a:solidFill>
                <a:srgbClr val="303642"/>
              </a:solidFill>
              <a:latin typeface="DM Sans"/>
            </a:endParaRPr>
          </a:p>
        </p:txBody>
      </p:sp>
      <p:sp>
        <p:nvSpPr>
          <p:cNvPr id="15" name="TextBox 6">
            <a:extLst>
              <a:ext uri="{FF2B5EF4-FFF2-40B4-BE49-F238E27FC236}">
                <a16:creationId xmlns:a16="http://schemas.microsoft.com/office/drawing/2014/main" id="{F88430D2-9A2D-1DC4-5827-16862D103278}"/>
              </a:ext>
            </a:extLst>
          </p:cNvPr>
          <p:cNvSpPr txBox="1"/>
          <p:nvPr/>
        </p:nvSpPr>
        <p:spPr>
          <a:xfrm>
            <a:off x="2830274" y="3851597"/>
            <a:ext cx="11285890" cy="549574"/>
          </a:xfrm>
          <a:prstGeom prst="rect">
            <a:avLst/>
          </a:prstGeom>
        </p:spPr>
        <p:txBody>
          <a:bodyPr lIns="0" tIns="0" rIns="0" bIns="0" rtlCol="0" anchor="t">
            <a:spAutoFit/>
          </a:bodyPr>
          <a:lstStyle/>
          <a:p>
            <a:pPr algn="l">
              <a:lnSpc>
                <a:spcPts val="4759"/>
              </a:lnSpc>
            </a:pPr>
            <a:r>
              <a:rPr lang="en-US" sz="2000" dirty="0">
                <a:solidFill>
                  <a:srgbClr val="303642"/>
                </a:solidFill>
                <a:latin typeface="DM Sans"/>
              </a:rPr>
              <a:t>Updates to the Mathematical Model</a:t>
            </a:r>
          </a:p>
        </p:txBody>
      </p:sp>
      <p:pic>
        <p:nvPicPr>
          <p:cNvPr id="16" name="Picture 15" descr="A yellow gear with a black background&#10;&#10;Description automatically generated">
            <a:extLst>
              <a:ext uri="{FF2B5EF4-FFF2-40B4-BE49-F238E27FC236}">
                <a16:creationId xmlns:a16="http://schemas.microsoft.com/office/drawing/2014/main" id="{85249B7F-6F5C-F02A-6E9A-F16368165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390" y="3851597"/>
            <a:ext cx="676884" cy="676884"/>
          </a:xfrm>
          <a:prstGeom prst="rect">
            <a:avLst/>
          </a:prstGeom>
        </p:spPr>
      </p:pic>
      <p:pic>
        <p:nvPicPr>
          <p:cNvPr id="17" name="Picture 16" descr="A yellow plus sign on a black background&#10;&#10;Description automatically generated">
            <a:extLst>
              <a:ext uri="{FF2B5EF4-FFF2-40B4-BE49-F238E27FC236}">
                <a16:creationId xmlns:a16="http://schemas.microsoft.com/office/drawing/2014/main" id="{5A4F260D-4BC8-EB3A-E14C-859027129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163" y="4716030"/>
            <a:ext cx="465530" cy="463252"/>
          </a:xfrm>
          <a:prstGeom prst="rect">
            <a:avLst/>
          </a:prstGeom>
        </p:spPr>
      </p:pic>
      <p:pic>
        <p:nvPicPr>
          <p:cNvPr id="18" name="Picture 17" descr="A yellow pencil and paper&#10;&#10;Description automatically generated">
            <a:extLst>
              <a:ext uri="{FF2B5EF4-FFF2-40B4-BE49-F238E27FC236}">
                <a16:creationId xmlns:a16="http://schemas.microsoft.com/office/drawing/2014/main" id="{F91499C3-0737-9A61-543E-F37A0D1F0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442" y="5261567"/>
            <a:ext cx="457946" cy="455705"/>
          </a:xfrm>
          <a:prstGeom prst="rect">
            <a:avLst/>
          </a:prstGeom>
        </p:spPr>
      </p:pic>
      <p:pic>
        <p:nvPicPr>
          <p:cNvPr id="19" name="Picture 18" descr="A yellow star wand with stars on a stick&#10;&#10;Description automatically generated">
            <a:extLst>
              <a:ext uri="{FF2B5EF4-FFF2-40B4-BE49-F238E27FC236}">
                <a16:creationId xmlns:a16="http://schemas.microsoft.com/office/drawing/2014/main" id="{9B747A4C-D08E-8AAA-054F-F9E9A3C040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6786" y="5821574"/>
            <a:ext cx="465531" cy="463253"/>
          </a:xfrm>
          <a:prstGeom prst="rect">
            <a:avLst/>
          </a:prstGeom>
        </p:spPr>
      </p:pic>
      <p:sp>
        <p:nvSpPr>
          <p:cNvPr id="20" name="Freeform 9">
            <a:extLst>
              <a:ext uri="{FF2B5EF4-FFF2-40B4-BE49-F238E27FC236}">
                <a16:creationId xmlns:a16="http://schemas.microsoft.com/office/drawing/2014/main" id="{7AB4471B-6E24-391F-FF1B-BAD67888DDC3}"/>
              </a:ext>
            </a:extLst>
          </p:cNvPr>
          <p:cNvSpPr/>
          <p:nvPr/>
        </p:nvSpPr>
        <p:spPr>
          <a:xfrm>
            <a:off x="743354" y="2834988"/>
            <a:ext cx="940315" cy="1015856"/>
          </a:xfrm>
          <a:custGeom>
            <a:avLst/>
            <a:gdLst/>
            <a:ahLst/>
            <a:cxnLst/>
            <a:rect l="l" t="t" r="r" b="b"/>
            <a:pathLst>
              <a:path w="1160866" h="1160866">
                <a:moveTo>
                  <a:pt x="0" y="0"/>
                </a:moveTo>
                <a:lnTo>
                  <a:pt x="1160866" y="0"/>
                </a:lnTo>
                <a:lnTo>
                  <a:pt x="1160866" y="1160866"/>
                </a:lnTo>
                <a:lnTo>
                  <a:pt x="0" y="1160866"/>
                </a:lnTo>
                <a:lnTo>
                  <a:pt x="0" y="0"/>
                </a:lnTo>
                <a:close/>
              </a:path>
            </a:pathLst>
          </a:custGeom>
          <a:blipFill>
            <a:blip r:embed="rId2"/>
            <a:stretch>
              <a:fillRect/>
            </a:stretch>
          </a:blipFill>
        </p:spPr>
        <p:txBody>
          <a:bodyPr/>
          <a:lstStyle/>
          <a:p>
            <a:endParaRPr lang="en-US" sz="1100"/>
          </a:p>
        </p:txBody>
      </p:sp>
    </p:spTree>
    <p:extLst>
      <p:ext uri="{BB962C8B-B14F-4D97-AF65-F5344CB8AC3E}">
        <p14:creationId xmlns:p14="http://schemas.microsoft.com/office/powerpoint/2010/main" val="1796366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500"/>
                                        <p:tgtEl>
                                          <p:spTgt spid="16"/>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par>
                          <p:cTn id="28" fill="hold">
                            <p:stCondLst>
                              <p:cond delay="3000"/>
                            </p:stCondLst>
                            <p:childTnLst>
                              <p:par>
                                <p:cTn id="29" presetID="6"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500"/>
                                        <p:tgtEl>
                                          <p:spTgt spid="17"/>
                                        </p:tgtEl>
                                      </p:cBhvr>
                                    </p:animEffect>
                                  </p:childTnLst>
                                </p:cTn>
                              </p:par>
                              <p:par>
                                <p:cTn id="32" presetID="16" presetClass="entr" presetSubtype="21" fill="hold"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barn(inVertical)">
                                      <p:cBhvr>
                                        <p:cTn id="34" dur="500"/>
                                        <p:tgtEl>
                                          <p:spTgt spid="14">
                                            <p:txEl>
                                              <p:pRg st="0" end="0"/>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randombar(horizontal)">
                                      <p:cBhvr>
                                        <p:cTn id="37" dur="500"/>
                                        <p:tgtEl>
                                          <p:spTgt spid="18"/>
                                        </p:tgtEl>
                                      </p:cBhvr>
                                    </p:animEffect>
                                  </p:childTnLst>
                                </p:cTn>
                              </p:par>
                              <p:par>
                                <p:cTn id="38" presetID="16" presetClass="entr" presetSubtype="21" fill="hold" nodeType="with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barn(inVertical)">
                                      <p:cBhvr>
                                        <p:cTn id="40" dur="500"/>
                                        <p:tgtEl>
                                          <p:spTgt spid="14">
                                            <p:txEl>
                                              <p:pRg st="1" end="1"/>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16" presetClass="entr" presetSubtype="21" fill="hold" nodeType="withEffect">
                                  <p:stCondLst>
                                    <p:cond delay="0"/>
                                  </p:stCondLst>
                                  <p:childTnLst>
                                    <p:set>
                                      <p:cBhvr>
                                        <p:cTn id="45" dur="1" fill="hold">
                                          <p:stCondLst>
                                            <p:cond delay="0"/>
                                          </p:stCondLst>
                                        </p:cTn>
                                        <p:tgtEl>
                                          <p:spTgt spid="14">
                                            <p:txEl>
                                              <p:pRg st="2" end="2"/>
                                            </p:txEl>
                                          </p:spTgt>
                                        </p:tgtEl>
                                        <p:attrNameLst>
                                          <p:attrName>style.visibility</p:attrName>
                                        </p:attrNameLst>
                                      </p:cBhvr>
                                      <p:to>
                                        <p:strVal val="visible"/>
                                      </p:to>
                                    </p:set>
                                    <p:animEffect transition="in" filter="barn(inVertical)">
                                      <p:cBhvr>
                                        <p:cTn id="46" dur="500"/>
                                        <p:tgtEl>
                                          <p:spTgt spid="14">
                                            <p:txEl>
                                              <p:pRg st="2" end="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3" grpId="0"/>
      <p:bldP spid="15"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ED332B-0996-321F-6D15-2D29F9C6EB48}"/>
                  </a:ext>
                </a:extLst>
              </p:cNvPr>
              <p:cNvSpPr txBox="1"/>
              <p:nvPr/>
            </p:nvSpPr>
            <p:spPr>
              <a:xfrm>
                <a:off x="887308" y="1436694"/>
                <a:ext cx="11127847" cy="804451"/>
              </a:xfrm>
              <a:prstGeom prst="rect">
                <a:avLst/>
              </a:prstGeom>
              <a:noFill/>
            </p:spPr>
            <p:txBody>
              <a:bodyPr wrap="square" rtlCol="0">
                <a:spAutoFit/>
              </a:bodyPr>
              <a:lstStyle/>
              <a:p>
                <a:r>
                  <a:rPr lang="en-US" sz="2000" b="1" u="sng" dirty="0">
                    <a:latin typeface="DM Sans" pitchFamily="2" charset="0"/>
                  </a:rPr>
                  <a:t>Decision Variables:</a:t>
                </a:r>
              </a:p>
              <a:p>
                <a:pPr lvl="1"/>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 </m:t>
                        </m:r>
                        <m:r>
                          <a:rPr lang="en-US" sz="2400" b="1" i="1" smtClean="0">
                            <a:latin typeface="Cambria Math" panose="02040503050406030204" pitchFamily="18" charset="0"/>
                          </a:rPr>
                          <m:t>𝒙</m:t>
                        </m:r>
                      </m:e>
                      <m:sub>
                        <m:r>
                          <a:rPr lang="en-US" sz="2400" b="1" i="1" smtClean="0">
                            <a:latin typeface="Cambria Math" panose="02040503050406030204" pitchFamily="18" charset="0"/>
                          </a:rPr>
                          <m:t>𝒊𝒋</m:t>
                        </m:r>
                      </m:sub>
                    </m:sSub>
                  </m:oMath>
                </a14:m>
                <a:r>
                  <a:rPr lang="en-US" sz="2400" dirty="0">
                    <a:latin typeface="DM Sans" pitchFamily="2" charset="0"/>
                  </a:rPr>
                  <a:t> </a:t>
                </a:r>
                <a:r>
                  <a:rPr lang="en-US" dirty="0">
                    <a:latin typeface="DM Sans" pitchFamily="2" charset="0"/>
                  </a:rPr>
                  <a:t>: Binary variable indicating whether to offer package 𝑖 in season 𝑗 (1 if offered, 0 otherwise).</a:t>
                </a:r>
              </a:p>
            </p:txBody>
          </p:sp>
        </mc:Choice>
        <mc:Fallback xmlns="">
          <p:sp>
            <p:nvSpPr>
              <p:cNvPr id="7" name="TextBox 6">
                <a:extLst>
                  <a:ext uri="{FF2B5EF4-FFF2-40B4-BE49-F238E27FC236}">
                    <a16:creationId xmlns:a16="http://schemas.microsoft.com/office/drawing/2014/main" id="{53ED332B-0996-321F-6D15-2D29F9C6EB48}"/>
                  </a:ext>
                </a:extLst>
              </p:cNvPr>
              <p:cNvSpPr txBox="1">
                <a:spLocks noRot="1" noChangeAspect="1" noMove="1" noResize="1" noEditPoints="1" noAdjustHandles="1" noChangeArrowheads="1" noChangeShapeType="1" noTextEdit="1"/>
              </p:cNvSpPr>
              <p:nvPr/>
            </p:nvSpPr>
            <p:spPr>
              <a:xfrm>
                <a:off x="887308" y="1436694"/>
                <a:ext cx="11127847" cy="804451"/>
              </a:xfrm>
              <a:prstGeom prst="rect">
                <a:avLst/>
              </a:prstGeom>
              <a:blipFill>
                <a:blip r:embed="rId2"/>
                <a:stretch>
                  <a:fillRect l="-603" t="-4545"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44EAE-16B5-1CF0-4AC8-9DF2334AAA0C}"/>
                  </a:ext>
                </a:extLst>
              </p:cNvPr>
              <p:cNvSpPr txBox="1"/>
              <p:nvPr/>
            </p:nvSpPr>
            <p:spPr>
              <a:xfrm>
                <a:off x="887309" y="2547380"/>
                <a:ext cx="11798709" cy="4268669"/>
              </a:xfrm>
              <a:prstGeom prst="rect">
                <a:avLst/>
              </a:prstGeom>
              <a:noFill/>
            </p:spPr>
            <p:txBody>
              <a:bodyPr wrap="square" rtlCol="0">
                <a:spAutoFit/>
              </a:bodyPr>
              <a:lstStyle/>
              <a:p>
                <a:r>
                  <a:rPr lang="en-US" sz="2000" b="1" u="sng" dirty="0">
                    <a:latin typeface="DM Sans" pitchFamily="2" charset="0"/>
                  </a:rPr>
                  <a:t>Parameters:</a:t>
                </a:r>
              </a:p>
              <a:p>
                <a:pPr lvl="1"/>
                <a14:m>
                  <m:oMath xmlns:m="http://schemas.openxmlformats.org/officeDocument/2006/math">
                    <m:r>
                      <a:rPr lang="en-US" sz="2000" b="1" i="1" smtClean="0">
                        <a:latin typeface="Cambria Math" panose="02040503050406030204" pitchFamily="18" charset="0"/>
                      </a:rPr>
                      <m:t>𝒏</m:t>
                    </m:r>
                  </m:oMath>
                </a14:m>
                <a:r>
                  <a:rPr lang="en-US" dirty="0">
                    <a:latin typeface="DM Sans" pitchFamily="2" charset="0"/>
                  </a:rPr>
                  <a:t> : Number of potential tour packages.</a:t>
                </a:r>
                <a:br>
                  <a:rPr lang="en-US" dirty="0">
                    <a:latin typeface="DM Sans" pitchFamily="2" charset="0"/>
                  </a:rPr>
                </a:br>
                <a14:m>
                  <m:oMath xmlns:m="http://schemas.openxmlformats.org/officeDocument/2006/math">
                    <m:r>
                      <a:rPr lang="en-US" sz="2000" b="1" i="1" dirty="0" smtClean="0">
                        <a:latin typeface="Cambria Math" panose="02040503050406030204" pitchFamily="18" charset="0"/>
                      </a:rPr>
                      <m:t>𝒎</m:t>
                    </m:r>
                  </m:oMath>
                </a14:m>
                <a:r>
                  <a:rPr lang="en-US" dirty="0">
                    <a:latin typeface="DM Sans" pitchFamily="2" charset="0"/>
                  </a:rPr>
                  <a:t> : Number of seasons.</a:t>
                </a:r>
                <a:br>
                  <a:rPr lang="en-US" dirty="0">
                    <a:latin typeface="DM Sans" pitchFamily="2" charset="0"/>
                  </a:rPr>
                </a:b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𝒄</m:t>
                        </m:r>
                      </m:e>
                      <m:sub>
                        <m:r>
                          <a:rPr lang="en-US" sz="2000" b="1" i="1" dirty="0" smtClean="0">
                            <a:latin typeface="Cambria Math" panose="02040503050406030204" pitchFamily="18" charset="0"/>
                          </a:rPr>
                          <m:t>𝒊</m:t>
                        </m:r>
                      </m:sub>
                    </m:sSub>
                  </m:oMath>
                </a14:m>
                <a:r>
                  <a:rPr lang="en-US" dirty="0">
                    <a:latin typeface="DM Sans" pitchFamily="2" charset="0"/>
                  </a:rPr>
                  <a:t>: Cost of designing and operating package 𝑖.</a:t>
                </a:r>
                <a:br>
                  <a:rPr lang="en-US" dirty="0">
                    <a:latin typeface="DM Sans" pitchFamily="2" charset="0"/>
                  </a:rPr>
                </a:br>
                <a14:m>
                  <m:oMath xmlns:m="http://schemas.openxmlformats.org/officeDocument/2006/math">
                    <m:sSub>
                      <m:sSubPr>
                        <m:ctrlPr>
                          <a:rPr lang="en-US" sz="2000" b="1" i="1" dirty="0" smtClean="0">
                            <a:latin typeface="Cambria Math" panose="02040503050406030204" pitchFamily="18" charset="0"/>
                          </a:rPr>
                        </m:ctrlPr>
                      </m:sSubPr>
                      <m:e>
                        <m:r>
                          <a:rPr lang="en-US" sz="2000" b="1" i="1" dirty="0">
                            <a:latin typeface="Cambria Math" panose="02040503050406030204" pitchFamily="18" charset="0"/>
                          </a:rPr>
                          <m:t>𝒄</m:t>
                        </m:r>
                      </m:e>
                      <m:sub>
                        <m:r>
                          <a:rPr lang="en-US" sz="2000" b="1" i="1" dirty="0" smtClean="0">
                            <a:latin typeface="Cambria Math" panose="02040503050406030204" pitchFamily="18" charset="0"/>
                          </a:rPr>
                          <m:t>𝒌</m:t>
                        </m:r>
                      </m:sub>
                    </m:sSub>
                  </m:oMath>
                </a14:m>
                <a:r>
                  <a:rPr lang="en-US" dirty="0">
                    <a:latin typeface="DM Sans" pitchFamily="2" charset="0"/>
                  </a:rPr>
                  <a:t>​ : Cost per unit of resource 𝑘.</a:t>
                </a:r>
                <a:br>
                  <a:rPr lang="en-US" dirty="0">
                    <a:latin typeface="DM Sans" pitchFamily="2" charset="0"/>
                  </a:rPr>
                </a:b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𝒑</m:t>
                        </m:r>
                      </m:e>
                      <m:sub>
                        <m:r>
                          <a:rPr lang="en-US" sz="2000" b="1" i="1" dirty="0">
                            <a:latin typeface="Cambria Math" panose="02040503050406030204" pitchFamily="18" charset="0"/>
                          </a:rPr>
                          <m:t>𝒊</m:t>
                        </m:r>
                      </m:sub>
                    </m:sSub>
                  </m:oMath>
                </a14:m>
                <a:r>
                  <a:rPr lang="en-US" dirty="0">
                    <a:latin typeface="DM Sans" pitchFamily="2" charset="0"/>
                  </a:rPr>
                  <a:t>​ : Price of package 𝑖.</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smtClean="0">
                            <a:latin typeface="Cambria Math" panose="02040503050406030204" pitchFamily="18" charset="0"/>
                          </a:rPr>
                          <m:t>𝒃</m:t>
                        </m:r>
                      </m:e>
                      <m:sub>
                        <m:r>
                          <a:rPr lang="en-US" sz="2000" b="1" i="1" dirty="0" smtClean="0">
                            <a:latin typeface="Cambria Math" panose="02040503050406030204" pitchFamily="18" charset="0"/>
                          </a:rPr>
                          <m:t>𝒓</m:t>
                        </m:r>
                      </m:sub>
                    </m:sSub>
                  </m:oMath>
                </a14:m>
                <a:r>
                  <a:rPr lang="en-US" dirty="0">
                    <a:latin typeface="DM Sans" pitchFamily="2" charset="0"/>
                  </a:rPr>
                  <a:t>​ : Maximum budget for resources (excluding marketing).</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smtClean="0">
                            <a:latin typeface="Cambria Math" panose="02040503050406030204" pitchFamily="18" charset="0"/>
                          </a:rPr>
                          <m:t>𝑹</m:t>
                        </m:r>
                      </m:e>
                      <m:sub>
                        <m:r>
                          <a:rPr lang="en-US" sz="2000" b="1" i="1" dirty="0" smtClean="0">
                            <a:latin typeface="Cambria Math" panose="02040503050406030204" pitchFamily="18" charset="0"/>
                          </a:rPr>
                          <m:t>𝒌</m:t>
                        </m:r>
                      </m:sub>
                    </m:sSub>
                    <m:r>
                      <a:rPr lang="en-US" sz="2000" b="1" i="1" dirty="0">
                        <a:latin typeface="Cambria Math" panose="02040503050406030204" pitchFamily="18" charset="0"/>
                      </a:rPr>
                      <m:t>​ </m:t>
                    </m:r>
                  </m:oMath>
                </a14:m>
                <a:r>
                  <a:rPr lang="en-US" dirty="0">
                    <a:latin typeface="DM Sans" pitchFamily="2" charset="0"/>
                  </a:rPr>
                  <a:t>: Available amount of resource 𝑘.</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smtClean="0">
                            <a:latin typeface="Cambria Math" panose="02040503050406030204" pitchFamily="18" charset="0"/>
                          </a:rPr>
                          <m:t>𝒓</m:t>
                        </m:r>
                      </m:e>
                      <m:sub>
                        <m:r>
                          <a:rPr lang="en-US" sz="2000" b="1" i="1" dirty="0">
                            <a:latin typeface="Cambria Math" panose="02040503050406030204" pitchFamily="18" charset="0"/>
                          </a:rPr>
                          <m:t>𝒊</m:t>
                        </m:r>
                        <m:r>
                          <a:rPr lang="en-US" sz="2000" b="1" i="1" dirty="0" smtClean="0">
                            <a:latin typeface="Cambria Math" panose="02040503050406030204" pitchFamily="18" charset="0"/>
                          </a:rPr>
                          <m:t>𝒋𝒌</m:t>
                        </m:r>
                      </m:sub>
                    </m:sSub>
                    <m:r>
                      <a:rPr lang="en-US" sz="2000" i="1" dirty="0">
                        <a:latin typeface="Cambria Math" panose="02040503050406030204" pitchFamily="18" charset="0"/>
                      </a:rPr>
                      <m:t>​ </m:t>
                    </m:r>
                  </m:oMath>
                </a14:m>
                <a:r>
                  <a:rPr lang="en-US" dirty="0">
                    <a:latin typeface="DM Sans" pitchFamily="2" charset="0"/>
                  </a:rPr>
                  <a:t>: Amount of resource allocation for package 𝑖 in season 𝑗 for resource 𝑘.</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smtClean="0">
                            <a:latin typeface="Cambria Math" panose="02040503050406030204" pitchFamily="18" charset="0"/>
                          </a:rPr>
                          <m:t>𝒅</m:t>
                        </m:r>
                      </m:e>
                      <m:sub>
                        <m:r>
                          <a:rPr lang="en-US" sz="2000" b="1" i="1" dirty="0" smtClean="0">
                            <a:latin typeface="Cambria Math" panose="02040503050406030204" pitchFamily="18" charset="0"/>
                          </a:rPr>
                          <m:t>𝒎𝒊𝒏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𝒊</m:t>
                        </m:r>
                        <m:r>
                          <a:rPr lang="en-US" sz="2000" b="1" i="1" dirty="0" smtClean="0">
                            <a:latin typeface="Cambria Math" panose="02040503050406030204" pitchFamily="18" charset="0"/>
                          </a:rPr>
                          <m:t>)</m:t>
                        </m:r>
                      </m:sub>
                    </m:sSub>
                    <m:r>
                      <a:rPr lang="en-US" sz="2000" b="1" i="1" dirty="0">
                        <a:latin typeface="Cambria Math" panose="02040503050406030204" pitchFamily="18" charset="0"/>
                      </a:rPr>
                      <m:t>​ </m:t>
                    </m:r>
                  </m:oMath>
                </a14:m>
                <a:r>
                  <a:rPr lang="en-US" dirty="0">
                    <a:latin typeface="DM Sans" pitchFamily="2" charset="0"/>
                  </a:rPr>
                  <a:t>​ : Minimum desired demand for package 𝑖.</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𝒎</m:t>
                        </m:r>
                        <m:r>
                          <a:rPr lang="en-US" sz="2000" b="1" i="1" dirty="0" smtClean="0">
                            <a:latin typeface="Cambria Math" panose="02040503050406030204" pitchFamily="18" charset="0"/>
                          </a:rPr>
                          <m:t>𝒂𝒙</m:t>
                        </m:r>
                        <m:r>
                          <a:rPr lang="en-US" sz="2000" b="1" i="1" dirty="0">
                            <a:latin typeface="Cambria Math" panose="02040503050406030204" pitchFamily="18" charset="0"/>
                          </a:rPr>
                          <m:t>(</m:t>
                        </m:r>
                        <m:r>
                          <a:rPr lang="en-US" sz="2000" b="1" i="1" dirty="0">
                            <a:latin typeface="Cambria Math" panose="02040503050406030204" pitchFamily="18" charset="0"/>
                          </a:rPr>
                          <m:t>𝒊</m:t>
                        </m:r>
                        <m:r>
                          <a:rPr lang="en-US" sz="2000" b="1" i="1" dirty="0">
                            <a:latin typeface="Cambria Math" panose="02040503050406030204" pitchFamily="18" charset="0"/>
                          </a:rPr>
                          <m:t>)</m:t>
                        </m:r>
                      </m:sub>
                    </m:sSub>
                    <m:r>
                      <a:rPr lang="en-US" sz="2000" i="1" dirty="0">
                        <a:latin typeface="Cambria Math" panose="02040503050406030204" pitchFamily="18" charset="0"/>
                      </a:rPr>
                      <m:t>​ </m:t>
                    </m:r>
                  </m:oMath>
                </a14:m>
                <a:r>
                  <a:rPr lang="en-US" dirty="0">
                    <a:latin typeface="DM Sans" pitchFamily="2" charset="0"/>
                  </a:rPr>
                  <a:t>​ : Maximum desired demand for package 𝑖.</a:t>
                </a:r>
                <a:br>
                  <a:rPr lang="en-US" dirty="0">
                    <a:latin typeface="DM Sans" pitchFamily="2" charset="0"/>
                  </a:rPr>
                </a:b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smtClean="0">
                            <a:latin typeface="Cambria Math" panose="02040503050406030204" pitchFamily="18" charset="0"/>
                          </a:rPr>
                          <m:t>𝒊𝒋</m:t>
                        </m:r>
                      </m:sub>
                    </m:sSub>
                  </m:oMath>
                </a14:m>
                <a:r>
                  <a:rPr lang="en-US" dirty="0">
                    <a:latin typeface="DM Sans" pitchFamily="2" charset="0"/>
                  </a:rPr>
                  <a:t>​ : Demand for package 𝑖 in season 𝑗.</a:t>
                </a:r>
              </a:p>
              <a:p>
                <a:pPr lvl="1"/>
                <a:r>
                  <a:rPr lang="en-US" dirty="0">
                    <a:solidFill>
                      <a:srgbClr val="303642"/>
                    </a:solidFill>
                    <a:ea typeface="DM Sans Bold"/>
                  </a:rPr>
                  <a:t>𝒎𝒊𝒋</a:t>
                </a:r>
                <a:r>
                  <a:rPr lang="en-US" dirty="0">
                    <a:solidFill>
                      <a:srgbClr val="303642"/>
                    </a:solidFill>
                    <a:latin typeface="DM Sans"/>
                    <a:ea typeface="DM Sans"/>
                  </a:rPr>
                  <a:t> : Maximum number of packages 𝑖 to offer per season 𝑗.</a:t>
                </a:r>
                <a:endParaRPr lang="en-US" dirty="0">
                  <a:latin typeface="DM Sans" pitchFamily="2" charset="0"/>
                </a:endParaRPr>
              </a:p>
            </p:txBody>
          </p:sp>
        </mc:Choice>
        <mc:Fallback xmlns="">
          <p:sp>
            <p:nvSpPr>
              <p:cNvPr id="8" name="TextBox 7">
                <a:extLst>
                  <a:ext uri="{FF2B5EF4-FFF2-40B4-BE49-F238E27FC236}">
                    <a16:creationId xmlns:a16="http://schemas.microsoft.com/office/drawing/2014/main" id="{98D44EAE-16B5-1CF0-4AC8-9DF2334AAA0C}"/>
                  </a:ext>
                </a:extLst>
              </p:cNvPr>
              <p:cNvSpPr txBox="1">
                <a:spLocks noRot="1" noChangeAspect="1" noMove="1" noResize="1" noEditPoints="1" noAdjustHandles="1" noChangeArrowheads="1" noChangeShapeType="1" noTextEdit="1"/>
              </p:cNvSpPr>
              <p:nvPr/>
            </p:nvSpPr>
            <p:spPr>
              <a:xfrm>
                <a:off x="887309" y="2547380"/>
                <a:ext cx="11798709" cy="4268669"/>
              </a:xfrm>
              <a:prstGeom prst="rect">
                <a:avLst/>
              </a:prstGeom>
              <a:blipFill>
                <a:blip r:embed="rId3"/>
                <a:stretch>
                  <a:fillRect l="-568" t="-857"/>
                </a:stretch>
              </a:blipFill>
            </p:spPr>
            <p:txBody>
              <a:bodyPr/>
              <a:lstStyle/>
              <a:p>
                <a:r>
                  <a:rPr lang="en-US">
                    <a:noFill/>
                  </a:rPr>
                  <a:t> </a:t>
                </a:r>
              </a:p>
            </p:txBody>
          </p:sp>
        </mc:Fallback>
      </mc:AlternateContent>
      <p:sp>
        <p:nvSpPr>
          <p:cNvPr id="2" name="Freeform 3">
            <a:extLst>
              <a:ext uri="{FF2B5EF4-FFF2-40B4-BE49-F238E27FC236}">
                <a16:creationId xmlns:a16="http://schemas.microsoft.com/office/drawing/2014/main" id="{DA4D827B-F1F7-3639-02B3-D0016466E44C}"/>
              </a:ext>
            </a:extLst>
          </p:cNvPr>
          <p:cNvSpPr/>
          <p:nvPr/>
        </p:nvSpPr>
        <p:spPr>
          <a:xfrm>
            <a:off x="196644" y="70014"/>
            <a:ext cx="1145773" cy="1145943"/>
          </a:xfrm>
          <a:custGeom>
            <a:avLst/>
            <a:gdLst/>
            <a:ahLst/>
            <a:cxnLst/>
            <a:rect l="l" t="t" r="r" b="b"/>
            <a:pathLst>
              <a:path w="1848401" h="1848401">
                <a:moveTo>
                  <a:pt x="0" y="0"/>
                </a:moveTo>
                <a:lnTo>
                  <a:pt x="1848401" y="0"/>
                </a:lnTo>
                <a:lnTo>
                  <a:pt x="1848401" y="1848401"/>
                </a:lnTo>
                <a:lnTo>
                  <a:pt x="0" y="1848401"/>
                </a:lnTo>
                <a:lnTo>
                  <a:pt x="0" y="0"/>
                </a:lnTo>
                <a:close/>
              </a:path>
            </a:pathLst>
          </a:custGeom>
          <a:blipFill>
            <a:blip r:embed="rId4"/>
            <a:stretch>
              <a:fillRect/>
            </a:stretch>
          </a:blipFill>
        </p:spPr>
        <p:txBody>
          <a:bodyPr/>
          <a:lstStyle/>
          <a:p>
            <a:endParaRPr lang="en-US"/>
          </a:p>
        </p:txBody>
      </p:sp>
      <p:sp>
        <p:nvSpPr>
          <p:cNvPr id="4" name="TextBox 4">
            <a:extLst>
              <a:ext uri="{FF2B5EF4-FFF2-40B4-BE49-F238E27FC236}">
                <a16:creationId xmlns:a16="http://schemas.microsoft.com/office/drawing/2014/main" id="{0ED72946-7441-AD4E-B196-085B574EB004}"/>
              </a:ext>
            </a:extLst>
          </p:cNvPr>
          <p:cNvSpPr txBox="1"/>
          <p:nvPr/>
        </p:nvSpPr>
        <p:spPr>
          <a:xfrm>
            <a:off x="1451113" y="269625"/>
            <a:ext cx="6967330" cy="709553"/>
          </a:xfrm>
          <a:prstGeom prst="rect">
            <a:avLst/>
          </a:prstGeom>
          <a:ln>
            <a:noFill/>
          </a:ln>
        </p:spPr>
        <p:txBody>
          <a:bodyPr wrap="square" lIns="0" tIns="0" rIns="0" bIns="0" rtlCol="0" anchor="t">
            <a:spAutoFit/>
          </a:bodyPr>
          <a:lstStyle/>
          <a:p>
            <a:pPr algn="ctr">
              <a:lnSpc>
                <a:spcPts val="5796"/>
              </a:lnSpc>
              <a:spcBef>
                <a:spcPct val="0"/>
              </a:spcBef>
            </a:pPr>
            <a:r>
              <a:rPr lang="en-US" sz="4140" u="sng" dirty="0">
                <a:solidFill>
                  <a:srgbClr val="303642"/>
                </a:solidFill>
                <a:latin typeface="DM Sans Bold"/>
              </a:rPr>
              <a:t>Final Mathematical Model:</a:t>
            </a:r>
          </a:p>
        </p:txBody>
      </p:sp>
    </p:spTree>
    <p:extLst>
      <p:ext uri="{BB962C8B-B14F-4D97-AF65-F5344CB8AC3E}">
        <p14:creationId xmlns:p14="http://schemas.microsoft.com/office/powerpoint/2010/main" val="3893221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D9422-FDC3-36EB-C2E7-204DFD6C9528}"/>
              </a:ext>
            </a:extLst>
          </p:cNvPr>
          <p:cNvSpPr txBox="1"/>
          <p:nvPr/>
        </p:nvSpPr>
        <p:spPr>
          <a:xfrm>
            <a:off x="671872" y="150881"/>
            <a:ext cx="4011561" cy="461665"/>
          </a:xfrm>
          <a:prstGeom prst="rect">
            <a:avLst/>
          </a:prstGeom>
          <a:noFill/>
        </p:spPr>
        <p:txBody>
          <a:bodyPr wrap="square" rtlCol="0">
            <a:spAutoFit/>
          </a:bodyPr>
          <a:lstStyle/>
          <a:p>
            <a:r>
              <a:rPr lang="en-US" sz="2400" b="1" u="sng" dirty="0">
                <a:latin typeface="DM Sans" pitchFamily="2" charset="0"/>
              </a:rPr>
              <a:t>Objective Function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CF413E-78E7-BA9D-5EC4-13356092AC20}"/>
                  </a:ext>
                </a:extLst>
              </p:cNvPr>
              <p:cNvSpPr txBox="1"/>
              <p:nvPr/>
            </p:nvSpPr>
            <p:spPr>
              <a:xfrm>
                <a:off x="399126" y="690727"/>
                <a:ext cx="11592232" cy="1100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effectLst/>
                          <a:latin typeface="Cambria Math" panose="02040503050406030204" pitchFamily="18" charset="0"/>
                        </a:rPr>
                        <m:t>𝑴𝒂𝒙𝒊𝒎𝒊𝒛𝒆</m:t>
                      </m:r>
                      <m:r>
                        <a:rPr lang="en-US" sz="2400" b="1" i="1" smtClean="0">
                          <a:solidFill>
                            <a:schemeClr val="tx1"/>
                          </a:solidFill>
                          <a:effectLst/>
                          <a:latin typeface="Cambria Math" panose="02040503050406030204" pitchFamily="18" charset="0"/>
                        </a:rPr>
                        <m:t> </m:t>
                      </m:r>
                      <m:r>
                        <a:rPr lang="en-US" sz="2400" b="1" i="1" smtClean="0">
                          <a:solidFill>
                            <a:schemeClr val="tx1"/>
                          </a:solidFill>
                          <a:effectLst/>
                          <a:latin typeface="Cambria Math" panose="02040503050406030204" pitchFamily="18" charset="0"/>
                        </a:rPr>
                        <m:t>𝒁</m:t>
                      </m:r>
                      <m:r>
                        <a:rPr lang="en-US" sz="2400" b="1" i="1" smtClean="0">
                          <a:solidFill>
                            <a:schemeClr val="tx1"/>
                          </a:solidFill>
                          <a:effectLst/>
                          <a:latin typeface="Cambria Math" panose="02040503050406030204" pitchFamily="18" charset="0"/>
                        </a:rPr>
                        <m:t>=</m:t>
                      </m:r>
                      <m:nary>
                        <m:naryPr>
                          <m:chr m:val="∑"/>
                          <m:ctrlPr>
                            <a:rPr lang="pt-BR" sz="2400" b="1" i="1" smtClean="0">
                              <a:solidFill>
                                <a:schemeClr val="tx1"/>
                              </a:solidFill>
                              <a:effectLst/>
                              <a:latin typeface="Cambria Math" panose="02040503050406030204" pitchFamily="18" charset="0"/>
                            </a:rPr>
                          </m:ctrlPr>
                        </m:naryPr>
                        <m:sub>
                          <m:r>
                            <m:rPr>
                              <m:brk m:alnAt="23"/>
                            </m:rPr>
                            <a:rPr lang="en-US" sz="2400" b="1" i="1" smtClean="0">
                              <a:solidFill>
                                <a:schemeClr val="tx1"/>
                              </a:solidFill>
                              <a:effectLst/>
                              <a:latin typeface="Cambria Math" panose="02040503050406030204" pitchFamily="18" charset="0"/>
                            </a:rPr>
                            <m:t>𝒊</m:t>
                          </m:r>
                          <m:r>
                            <a:rPr lang="pt-BR" sz="2400" b="1" i="1" smtClean="0">
                              <a:solidFill>
                                <a:schemeClr val="tx1"/>
                              </a:solidFill>
                              <a:effectLst/>
                              <a:latin typeface="Cambria Math" panose="02040503050406030204" pitchFamily="18" charset="0"/>
                            </a:rPr>
                            <m:t>=</m:t>
                          </m:r>
                          <m:r>
                            <a:rPr lang="en-US" sz="2400" b="1" i="1" smtClean="0">
                              <a:solidFill>
                                <a:schemeClr val="tx1"/>
                              </a:solidFill>
                              <a:effectLst/>
                              <a:latin typeface="Cambria Math" panose="02040503050406030204" pitchFamily="18" charset="0"/>
                            </a:rPr>
                            <m:t>𝟏</m:t>
                          </m:r>
                        </m:sub>
                        <m:sup>
                          <m:r>
                            <a:rPr lang="en-US" sz="2400" b="1" i="1" smtClean="0">
                              <a:solidFill>
                                <a:schemeClr val="tx1"/>
                              </a:solidFill>
                              <a:effectLst/>
                              <a:latin typeface="Cambria Math" panose="02040503050406030204" pitchFamily="18" charset="0"/>
                            </a:rPr>
                            <m:t>𝒏</m:t>
                          </m:r>
                        </m:sup>
                        <m:e>
                          <m:nary>
                            <m:naryPr>
                              <m:chr m:val="∑"/>
                              <m:ctrlPr>
                                <a:rPr lang="pt-BR" sz="2400" b="1" i="1" smtClean="0">
                                  <a:latin typeface="Cambria Math" panose="02040503050406030204" pitchFamily="18" charset="0"/>
                                </a:rPr>
                              </m:ctrlPr>
                            </m:naryPr>
                            <m:sub>
                              <m:r>
                                <a:rPr lang="en-US" sz="2400" b="1" i="1" smtClean="0">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smtClean="0">
                                  <a:latin typeface="Cambria Math" panose="02040503050406030204" pitchFamily="18" charset="0"/>
                                </a:rPr>
                                <m:t>𝒎</m:t>
                              </m:r>
                            </m:sup>
                            <m:e>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𝒊</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𝒅</m:t>
                                  </m:r>
                                </m:e>
                                <m:sub>
                                  <m:r>
                                    <a:rPr lang="en-US" sz="2400" b="1" i="1">
                                      <a:latin typeface="Cambria Math" panose="02040503050406030204" pitchFamily="18" charset="0"/>
                                    </a:rPr>
                                    <m:t>𝒊</m:t>
                                  </m:r>
                                  <m:r>
                                    <a:rPr lang="en-US" sz="2400" b="1" i="1" smtClean="0">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𝒙</m:t>
                                  </m:r>
                                </m:e>
                                <m:sub>
                                  <m:r>
                                    <a:rPr lang="en-US" sz="2400" b="1" i="1">
                                      <a:latin typeface="Cambria Math" panose="02040503050406030204" pitchFamily="18" charset="0"/>
                                    </a:rPr>
                                    <m:t>𝒊</m:t>
                                  </m:r>
                                  <m:r>
                                    <a:rPr lang="en-US" sz="2400" b="1" i="1" smtClean="0">
                                      <a:latin typeface="Cambria Math" panose="02040503050406030204" pitchFamily="18" charset="0"/>
                                    </a:rPr>
                                    <m:t>𝒋</m:t>
                                  </m:r>
                                </m:sub>
                              </m:sSub>
                              <m:r>
                                <a:rPr lang="en-US" sz="2400" b="1" i="1">
                                  <a:latin typeface="Cambria Math" panose="02040503050406030204" pitchFamily="18" charset="0"/>
                                </a:rPr>
                                <m:t>)</m:t>
                              </m:r>
                            </m:e>
                          </m:nary>
                        </m:e>
                      </m:nary>
                      <m:r>
                        <a:rPr lang="en-US" sz="2400" b="1" i="1" smtClean="0">
                          <a:solidFill>
                            <a:schemeClr val="tx1"/>
                          </a:solidFill>
                          <a:effectLst/>
                          <a:latin typeface="Cambria Math" panose="02040503050406030204" pitchFamily="18" charset="0"/>
                        </a:rPr>
                        <m:t>−</m:t>
                      </m:r>
                      <m:nary>
                        <m:naryPr>
                          <m:chr m:val="∑"/>
                          <m:ctrlPr>
                            <a:rPr lang="pt-BR" sz="2400" b="1" i="1">
                              <a:effectLst/>
                              <a:latin typeface="Cambria Math" panose="02040503050406030204" pitchFamily="18" charset="0"/>
                            </a:rPr>
                          </m:ctrlPr>
                        </m:naryPr>
                        <m:sub>
                          <m:r>
                            <m:rPr>
                              <m:brk m:alnAt="23"/>
                            </m:rPr>
                            <a:rPr lang="en-US" sz="2400" b="1" i="1">
                              <a:effectLst/>
                              <a:latin typeface="Cambria Math" panose="02040503050406030204" pitchFamily="18" charset="0"/>
                            </a:rPr>
                            <m:t>𝒊</m:t>
                          </m:r>
                          <m:r>
                            <a:rPr lang="pt-BR" sz="2400" b="1" i="1">
                              <a:effectLst/>
                              <a:latin typeface="Cambria Math" panose="02040503050406030204" pitchFamily="18" charset="0"/>
                            </a:rPr>
                            <m:t>=</m:t>
                          </m:r>
                          <m:r>
                            <a:rPr lang="pt-BR" sz="2400" b="1" i="1">
                              <a:effectLst/>
                              <a:latin typeface="Cambria Math" panose="02040503050406030204" pitchFamily="18" charset="0"/>
                            </a:rPr>
                            <m:t>𝟏</m:t>
                          </m:r>
                        </m:sub>
                        <m:sup>
                          <m:r>
                            <a:rPr lang="en-US" sz="2400" b="1" i="1">
                              <a:effectLst/>
                              <a:latin typeface="Cambria Math" panose="02040503050406030204" pitchFamily="18" charset="0"/>
                            </a:rPr>
                            <m:t>𝒏</m:t>
                          </m:r>
                        </m:sup>
                        <m:e>
                          <m:nary>
                            <m:naryPr>
                              <m:chr m:val="∑"/>
                              <m:ctrlPr>
                                <a:rPr lang="pt-BR" sz="2400" b="1" i="1">
                                  <a:latin typeface="Cambria Math" panose="02040503050406030204" pitchFamily="18" charset="0"/>
                                </a:rPr>
                              </m:ctrlPr>
                            </m:naryPr>
                            <m:sub>
                              <m:r>
                                <a:rPr lang="en-US" sz="2400" b="1" i="1" smtClean="0">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𝒄</m:t>
                                  </m:r>
                                </m:e>
                                <m:sub>
                                  <m:r>
                                    <a:rPr lang="en-US" sz="2400" b="1" i="1">
                                      <a:latin typeface="Cambria Math" panose="02040503050406030204" pitchFamily="18" charset="0"/>
                                    </a:rPr>
                                    <m:t>𝒊</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smtClean="0">
                                  <a:latin typeface="Cambria Math" panose="02040503050406030204" pitchFamily="18" charset="0"/>
                                </a:rPr>
                                <m:t>)</m:t>
                              </m:r>
                            </m:e>
                          </m:nary>
                        </m:e>
                      </m:nary>
                      <m:r>
                        <a:rPr lang="en-US" sz="2400" b="1" i="1" smtClean="0">
                          <a:solidFill>
                            <a:schemeClr val="tx1"/>
                          </a:solidFill>
                          <a:effectLst/>
                          <a:latin typeface="Cambria Math" panose="02040503050406030204" pitchFamily="18" charset="0"/>
                        </a:rPr>
                        <m:t>−</m:t>
                      </m:r>
                      <m:nary>
                        <m:naryPr>
                          <m:chr m:val="∑"/>
                          <m:ctrlPr>
                            <a:rPr lang="pt-BR" sz="2400" b="1" i="1">
                              <a:effectLst/>
                              <a:latin typeface="Cambria Math" panose="02040503050406030204" pitchFamily="18" charset="0"/>
                            </a:rPr>
                          </m:ctrlPr>
                        </m:naryPr>
                        <m:sub>
                          <m:r>
                            <a:rPr lang="en-US" sz="2400" b="1" i="1" smtClean="0">
                              <a:effectLst/>
                              <a:latin typeface="Cambria Math" panose="02040503050406030204" pitchFamily="18" charset="0"/>
                            </a:rPr>
                            <m:t>𝒊</m:t>
                          </m:r>
                          <m:r>
                            <a:rPr lang="pt-BR" sz="2400" b="1" i="1">
                              <a:effectLst/>
                              <a:latin typeface="Cambria Math" panose="02040503050406030204" pitchFamily="18" charset="0"/>
                            </a:rPr>
                            <m:t>=</m:t>
                          </m:r>
                          <m:r>
                            <a:rPr lang="pt-BR" sz="2400" b="1" i="1">
                              <a:effectLst/>
                              <a:latin typeface="Cambria Math" panose="02040503050406030204" pitchFamily="18" charset="0"/>
                            </a:rPr>
                            <m:t>𝟏</m:t>
                          </m:r>
                        </m:sub>
                        <m:sup>
                          <m:r>
                            <a:rPr lang="en-US" sz="2400" b="1" i="1" smtClean="0">
                              <a:effectLst/>
                              <a:latin typeface="Cambria Math" panose="02040503050406030204" pitchFamily="18" charset="0"/>
                            </a:rPr>
                            <m:t>𝒏</m:t>
                          </m:r>
                        </m:sup>
                        <m:e>
                          <m:nary>
                            <m:naryPr>
                              <m:chr m:val="∑"/>
                              <m:ctrlPr>
                                <a:rPr lang="pt-BR" sz="2400" b="1" i="1" smtClean="0">
                                  <a:latin typeface="Cambria Math" panose="02040503050406030204" pitchFamily="18" charset="0"/>
                                </a:rPr>
                              </m:ctrlPr>
                            </m:naryPr>
                            <m:sub>
                              <m:r>
                                <a:rPr lang="en-US" sz="2400" b="1" i="1">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𝒌</m:t>
                                  </m:r>
                                  <m:r>
                                    <a:rPr lang="pt-BR" sz="2400" b="1" i="1">
                                      <a:latin typeface="Cambria Math" panose="02040503050406030204" pitchFamily="18" charset="0"/>
                                    </a:rPr>
                                    <m:t>=</m:t>
                                  </m:r>
                                  <m:r>
                                    <a:rPr lang="pt-BR" sz="2400" b="1" i="1">
                                      <a:latin typeface="Cambria Math" panose="02040503050406030204" pitchFamily="18" charset="0"/>
                                    </a:rPr>
                                    <m:t>𝟏</m:t>
                                  </m:r>
                                </m:sub>
                                <m:sup>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𝒊𝒋𝒌</m:t>
                                      </m:r>
                                    </m:sub>
                                  </m:sSub>
                                </m:sup>
                                <m:e>
                                  <m:r>
                                    <a:rPr lang="en-US" sz="2400" b="1" i="1">
                                      <a:latin typeface="Cambria Math" panose="02040503050406030204" pitchFamily="18" charset="0"/>
                                    </a:rPr>
                                    <m:t>(</m:t>
                                  </m:r>
                                  <m:r>
                                    <a:rPr lang="en-US" sz="2400" b="1" i="1">
                                      <a:latin typeface="Cambria Math" panose="02040503050406030204" pitchFamily="18" charset="0"/>
                                    </a:rPr>
                                    <m:t>𝒄</m:t>
                                  </m:r>
                                  <m:r>
                                    <a:rPr lang="en-US" sz="2400" b="1" i="1">
                                      <a:latin typeface="Cambria Math" panose="02040503050406030204" pitchFamily="18" charset="0"/>
                                    </a:rPr>
                                    <m:t>_</m:t>
                                  </m:r>
                                  <m:r>
                                    <a:rPr lang="en-US" sz="2400" b="1" i="1">
                                      <a:latin typeface="Cambria Math" panose="02040503050406030204" pitchFamily="18" charset="0"/>
                                    </a:rPr>
                                    <m:t>𝒌</m:t>
                                  </m:r>
                                  <m:r>
                                    <a:rPr lang="en-US" sz="2400" b="1" i="1">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a:latin typeface="Cambria Math" panose="02040503050406030204" pitchFamily="18" charset="0"/>
                                        </a:rPr>
                                        <m:t>𝒊𝒋</m:t>
                                      </m:r>
                                      <m:r>
                                        <a:rPr lang="en-US" sz="2400" b="1" i="1" smtClean="0">
                                          <a:latin typeface="Cambria Math" panose="02040503050406030204" pitchFamily="18" charset="0"/>
                                        </a:rPr>
                                        <m:t>𝒌</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a:latin typeface="Cambria Math" panose="02040503050406030204" pitchFamily="18" charset="0"/>
                                    </a:rPr>
                                    <m:t>)</m:t>
                                  </m:r>
                                </m:e>
                              </m:nary>
                            </m:e>
                          </m:nary>
                        </m:e>
                      </m:nary>
                      <m:r>
                        <a:rPr lang="en-US" sz="2400" b="1" i="1" smtClean="0">
                          <a:solidFill>
                            <a:schemeClr val="tx1"/>
                          </a:solidFill>
                          <a:effectLst/>
                          <a:latin typeface="Cambria Math" panose="02040503050406030204" pitchFamily="18" charset="0"/>
                        </a:rPr>
                        <m:t> </m:t>
                      </m:r>
                    </m:oMath>
                  </m:oMathPara>
                </a14:m>
                <a:endParaRPr lang="en-US" sz="2400" b="1" i="1" dirty="0">
                  <a:solidFill>
                    <a:schemeClr val="tx1"/>
                  </a:solidFill>
                  <a:effectLst/>
                  <a:latin typeface="DM Sans" pitchFamily="2" charset="0"/>
                  <a:ea typeface="Cambria" panose="02040503050406030204" pitchFamily="18" charset="0"/>
                </a:endParaRPr>
              </a:p>
            </p:txBody>
          </p:sp>
        </mc:Choice>
        <mc:Fallback xmlns="">
          <p:sp>
            <p:nvSpPr>
              <p:cNvPr id="4" name="TextBox 3">
                <a:extLst>
                  <a:ext uri="{FF2B5EF4-FFF2-40B4-BE49-F238E27FC236}">
                    <a16:creationId xmlns:a16="http://schemas.microsoft.com/office/drawing/2014/main" id="{87CF413E-78E7-BA9D-5EC4-13356092AC20}"/>
                  </a:ext>
                </a:extLst>
              </p:cNvPr>
              <p:cNvSpPr txBox="1">
                <a:spLocks noRot="1" noChangeAspect="1" noMove="1" noResize="1" noEditPoints="1" noAdjustHandles="1" noChangeArrowheads="1" noChangeShapeType="1" noTextEdit="1"/>
              </p:cNvSpPr>
              <p:nvPr/>
            </p:nvSpPr>
            <p:spPr>
              <a:xfrm>
                <a:off x="399126" y="690727"/>
                <a:ext cx="11592232" cy="11003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345FE5E-01C5-9FB6-840F-20ED6D7CECCF}"/>
                  </a:ext>
                </a:extLst>
              </p:cNvPr>
              <p:cNvGraphicFramePr>
                <a:graphicFrameLocks noGrp="1"/>
              </p:cNvGraphicFramePr>
              <p:nvPr>
                <p:extLst>
                  <p:ext uri="{D42A27DB-BD31-4B8C-83A1-F6EECF244321}">
                    <p14:modId xmlns:p14="http://schemas.microsoft.com/office/powerpoint/2010/main" val="2398740345"/>
                  </p:ext>
                </p:extLst>
              </p:nvPr>
            </p:nvGraphicFramePr>
            <p:xfrm>
              <a:off x="571191" y="2100106"/>
              <a:ext cx="11248102" cy="3941141"/>
            </p:xfrm>
            <a:graphic>
              <a:graphicData uri="http://schemas.openxmlformats.org/drawingml/2006/table">
                <a:tbl>
                  <a:tblPr firstRow="1" bandRow="1">
                    <a:tableStyleId>{5C22544A-7EE6-4342-B048-85BDC9FD1C3A}</a:tableStyleId>
                  </a:tblPr>
                  <a:tblGrid>
                    <a:gridCol w="5624051">
                      <a:extLst>
                        <a:ext uri="{9D8B030D-6E8A-4147-A177-3AD203B41FA5}">
                          <a16:colId xmlns:a16="http://schemas.microsoft.com/office/drawing/2014/main" val="2767540545"/>
                        </a:ext>
                      </a:extLst>
                    </a:gridCol>
                    <a:gridCol w="5624051">
                      <a:extLst>
                        <a:ext uri="{9D8B030D-6E8A-4147-A177-3AD203B41FA5}">
                          <a16:colId xmlns:a16="http://schemas.microsoft.com/office/drawing/2014/main" val="2857231311"/>
                        </a:ext>
                      </a:extLst>
                    </a:gridCol>
                  </a:tblGrid>
                  <a:tr h="505092">
                    <a:tc>
                      <a:txBody>
                        <a:bodyPr/>
                        <a:lstStyle/>
                        <a:p>
                          <a:pPr algn="ctr"/>
                          <a:r>
                            <a:rPr lang="en-US" dirty="0">
                              <a:latin typeface="DM Sans" pitchFamily="2" charset="0"/>
                            </a:rPr>
                            <a:t>Term</a:t>
                          </a:r>
                        </a:p>
                      </a:txBody>
                      <a:tcPr/>
                    </a:tc>
                    <a:tc>
                      <a:txBody>
                        <a:bodyPr/>
                        <a:lstStyle/>
                        <a:p>
                          <a:pPr algn="ctr"/>
                          <a:r>
                            <a:rPr lang="en-US" dirty="0">
                              <a:latin typeface="DM Sans" pitchFamily="2" charset="0"/>
                            </a:rPr>
                            <a:t>Definition</a:t>
                          </a:r>
                        </a:p>
                      </a:txBody>
                      <a:tcPr/>
                    </a:tc>
                    <a:extLst>
                      <a:ext uri="{0D108BD9-81ED-4DB2-BD59-A6C34878D82A}">
                        <a16:rowId xmlns:a16="http://schemas.microsoft.com/office/drawing/2014/main" val="597662529"/>
                      </a:ext>
                    </a:extLst>
                  </a:tr>
                  <a:tr h="903920">
                    <a:tc>
                      <a:txBody>
                        <a:bodyPr/>
                        <a:lstStyle/>
                        <a:p>
                          <a:pPr algn="ctr">
                            <a:lnSpc>
                              <a:spcPct val="100000"/>
                            </a:lnSpc>
                          </a:pPr>
                          <a14:m>
                            <m:oMathPara xmlns:m="http://schemas.openxmlformats.org/officeDocument/2006/math">
                              <m:oMathParaPr>
                                <m:jc m:val="centerGroup"/>
                              </m:oMathParaPr>
                              <m:oMath xmlns:m="http://schemas.openxmlformats.org/officeDocument/2006/math">
                                <m:nary>
                                  <m:naryPr>
                                    <m:chr m:val="∑"/>
                                    <m:ctrlPr>
                                      <a:rPr lang="pt-BR" sz="2400" b="1" i="1" smtClean="0">
                                        <a:solidFill>
                                          <a:schemeClr val="tx1"/>
                                        </a:solidFill>
                                        <a:effectLst/>
                                        <a:latin typeface="Cambria Math" panose="02040503050406030204" pitchFamily="18" charset="0"/>
                                      </a:rPr>
                                    </m:ctrlPr>
                                  </m:naryPr>
                                  <m:sub>
                                    <m:r>
                                      <m:rPr>
                                        <m:brk m:alnAt="23"/>
                                      </m:rPr>
                                      <a:rPr lang="en-US" sz="2400" b="1" i="1" smtClean="0">
                                        <a:solidFill>
                                          <a:schemeClr val="tx1"/>
                                        </a:solidFill>
                                        <a:effectLst/>
                                        <a:latin typeface="Cambria Math" panose="02040503050406030204" pitchFamily="18" charset="0"/>
                                      </a:rPr>
                                      <m:t>𝒊</m:t>
                                    </m:r>
                                    <m:r>
                                      <a:rPr lang="pt-BR" sz="2400" b="1" i="1" smtClean="0">
                                        <a:solidFill>
                                          <a:schemeClr val="tx1"/>
                                        </a:solidFill>
                                        <a:effectLst/>
                                        <a:latin typeface="Cambria Math" panose="02040503050406030204" pitchFamily="18" charset="0"/>
                                      </a:rPr>
                                      <m:t>=</m:t>
                                    </m:r>
                                    <m:r>
                                      <a:rPr lang="en-US" sz="2400" b="1" i="1" smtClean="0">
                                        <a:solidFill>
                                          <a:schemeClr val="tx1"/>
                                        </a:solidFill>
                                        <a:effectLst/>
                                        <a:latin typeface="Cambria Math" panose="02040503050406030204" pitchFamily="18" charset="0"/>
                                      </a:rPr>
                                      <m:t>𝟏</m:t>
                                    </m:r>
                                  </m:sub>
                                  <m:sup>
                                    <m:r>
                                      <a:rPr lang="en-US" sz="2400" b="1" i="1" smtClean="0">
                                        <a:solidFill>
                                          <a:schemeClr val="tx1"/>
                                        </a:solidFill>
                                        <a:effectLst/>
                                        <a:latin typeface="Cambria Math" panose="02040503050406030204" pitchFamily="18" charset="0"/>
                                      </a:rPr>
                                      <m:t>𝒏</m:t>
                                    </m:r>
                                  </m:sup>
                                  <m:e>
                                    <m:nary>
                                      <m:naryPr>
                                        <m:chr m:val="∑"/>
                                        <m:ctrlPr>
                                          <a:rPr lang="pt-BR" sz="2400" b="1" i="1" smtClean="0">
                                            <a:latin typeface="Cambria Math" panose="02040503050406030204" pitchFamily="18" charset="0"/>
                                          </a:rPr>
                                        </m:ctrlPr>
                                      </m:naryPr>
                                      <m:sub>
                                        <m:r>
                                          <a:rPr lang="en-US" sz="2400" b="1" i="1" smtClean="0">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smtClean="0">
                                            <a:latin typeface="Cambria Math" panose="02040503050406030204" pitchFamily="18" charset="0"/>
                                          </a:rPr>
                                          <m:t>𝒎</m:t>
                                        </m:r>
                                      </m:sup>
                                      <m:e>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𝒊</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𝒅</m:t>
                                            </m:r>
                                          </m:e>
                                          <m:sub>
                                            <m:r>
                                              <a:rPr lang="en-US" sz="2400" b="1" i="1">
                                                <a:latin typeface="Cambria Math" panose="02040503050406030204" pitchFamily="18" charset="0"/>
                                              </a:rPr>
                                              <m:t>𝒊</m:t>
                                            </m:r>
                                            <m:r>
                                              <a:rPr lang="en-US" sz="2400" b="1" i="1" smtClean="0">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𝒙</m:t>
                                            </m:r>
                                          </m:e>
                                          <m:sub>
                                            <m:r>
                                              <a:rPr lang="en-US" sz="2400" b="1" i="1">
                                                <a:latin typeface="Cambria Math" panose="02040503050406030204" pitchFamily="18" charset="0"/>
                                              </a:rPr>
                                              <m:t>𝒊</m:t>
                                            </m:r>
                                            <m:r>
                                              <a:rPr lang="en-US" sz="2400" b="1" i="1" smtClean="0">
                                                <a:latin typeface="Cambria Math" panose="02040503050406030204" pitchFamily="18" charset="0"/>
                                              </a:rPr>
                                              <m:t>𝒋</m:t>
                                            </m:r>
                                          </m:sub>
                                        </m:sSub>
                                        <m:r>
                                          <a:rPr lang="en-US" sz="2400" b="1" i="1">
                                            <a:latin typeface="Cambria Math" panose="02040503050406030204" pitchFamily="18" charset="0"/>
                                          </a:rPr>
                                          <m:t>)</m:t>
                                        </m:r>
                                      </m:e>
                                    </m:nary>
                                  </m:e>
                                </m:nary>
                              </m:oMath>
                            </m:oMathPara>
                          </a14:m>
                          <a:endParaRPr lang="en-US" sz="2400" dirty="0">
                            <a:effectLst/>
                            <a:latin typeface="Cambria Math" panose="02040503050406030204" pitchFamily="18" charset="0"/>
                            <a:ea typeface="Cambria Math" panose="02040503050406030204" pitchFamily="18" charset="0"/>
                          </a:endParaRPr>
                        </a:p>
                      </a:txBody>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revenue generated from selling tour packages.</a:t>
                          </a:r>
                          <a:endParaRPr lang="en-US" sz="2000" dirty="0">
                            <a:latin typeface="DM Sans" pitchFamily="2" charset="0"/>
                          </a:endParaRPr>
                        </a:p>
                      </a:txBody>
                      <a:tcPr/>
                    </a:tc>
                    <a:extLst>
                      <a:ext uri="{0D108BD9-81ED-4DB2-BD59-A6C34878D82A}">
                        <a16:rowId xmlns:a16="http://schemas.microsoft.com/office/drawing/2014/main" val="4005474520"/>
                      </a:ext>
                    </a:extLst>
                  </a:tr>
                  <a:tr h="903920">
                    <a:tc>
                      <a:txBody>
                        <a:bodyPr/>
                        <a:lstStyle/>
                        <a:p>
                          <a:pPr algn="ctr">
                            <a:lnSpc>
                              <a:spcPct val="100000"/>
                            </a:lnSpc>
                          </a:pPr>
                          <a14:m>
                            <m:oMathPara xmlns:m="http://schemas.openxmlformats.org/officeDocument/2006/math">
                              <m:oMathParaPr>
                                <m:jc m:val="centerGroup"/>
                              </m:oMathParaPr>
                              <m:oMath xmlns:m="http://schemas.openxmlformats.org/officeDocument/2006/math">
                                <m:nary>
                                  <m:naryPr>
                                    <m:chr m:val="∑"/>
                                    <m:ctrlPr>
                                      <a:rPr lang="pt-BR" sz="2400" b="1" i="1" smtClean="0">
                                        <a:effectLst/>
                                        <a:latin typeface="Cambria Math" panose="02040503050406030204" pitchFamily="18" charset="0"/>
                                      </a:rPr>
                                    </m:ctrlPr>
                                  </m:naryPr>
                                  <m:sub>
                                    <m:r>
                                      <m:rPr>
                                        <m:brk m:alnAt="23"/>
                                      </m:rPr>
                                      <a:rPr lang="en-US" sz="2400" b="1" i="1">
                                        <a:effectLst/>
                                        <a:latin typeface="Cambria Math" panose="02040503050406030204" pitchFamily="18" charset="0"/>
                                      </a:rPr>
                                      <m:t>𝒊</m:t>
                                    </m:r>
                                    <m:r>
                                      <a:rPr lang="pt-BR" sz="2400" b="1" i="1">
                                        <a:effectLst/>
                                        <a:latin typeface="Cambria Math" panose="02040503050406030204" pitchFamily="18" charset="0"/>
                                      </a:rPr>
                                      <m:t>=</m:t>
                                    </m:r>
                                    <m:r>
                                      <a:rPr lang="pt-BR" sz="2400" b="1" i="1">
                                        <a:effectLst/>
                                        <a:latin typeface="Cambria Math" panose="02040503050406030204" pitchFamily="18" charset="0"/>
                                      </a:rPr>
                                      <m:t>𝟏</m:t>
                                    </m:r>
                                  </m:sub>
                                  <m:sup>
                                    <m:r>
                                      <a:rPr lang="en-US" sz="2400" b="1" i="1">
                                        <a:effectLst/>
                                        <a:latin typeface="Cambria Math" panose="02040503050406030204" pitchFamily="18" charset="0"/>
                                      </a:rPr>
                                      <m:t>𝒏</m:t>
                                    </m:r>
                                  </m:sup>
                                  <m:e>
                                    <m:nary>
                                      <m:naryPr>
                                        <m:chr m:val="∑"/>
                                        <m:ctrlPr>
                                          <a:rPr lang="pt-BR" sz="2400" b="1" i="1">
                                            <a:latin typeface="Cambria Math" panose="02040503050406030204" pitchFamily="18" charset="0"/>
                                          </a:rPr>
                                        </m:ctrlPr>
                                      </m:naryPr>
                                      <m:sub>
                                        <m:r>
                                          <a:rPr lang="en-US" sz="2400" b="1" i="1" smtClean="0">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𝒄</m:t>
                                            </m:r>
                                          </m:e>
                                          <m:sub>
                                            <m:r>
                                              <a:rPr lang="en-US" sz="2400" b="1" i="1">
                                                <a:latin typeface="Cambria Math" panose="02040503050406030204" pitchFamily="18" charset="0"/>
                                              </a:rPr>
                                              <m:t>𝒊</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smtClean="0">
                                            <a:latin typeface="Cambria Math" panose="02040503050406030204" pitchFamily="18" charset="0"/>
                                          </a:rPr>
                                          <m:t>)</m:t>
                                        </m:r>
                                      </m:e>
                                    </m:nary>
                                  </m:e>
                                </m:nary>
                              </m:oMath>
                            </m:oMathPara>
                          </a14:m>
                          <a:endParaRPr lang="en-US" sz="2400" dirty="0">
                            <a:effectLst/>
                            <a:latin typeface="Cambria Math" panose="02040503050406030204" pitchFamily="18" charset="0"/>
                            <a:ea typeface="Cambria Math" panose="02040503050406030204" pitchFamily="18" charset="0"/>
                          </a:endParaRPr>
                        </a:p>
                      </a:txBody>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cost of designing and operating each tour package.</a:t>
                          </a:r>
                          <a:endParaRPr lang="en-US" sz="2000" dirty="0">
                            <a:latin typeface="DM Sans" pitchFamily="2" charset="0"/>
                          </a:endParaRPr>
                        </a:p>
                      </a:txBody>
                      <a:tcPr/>
                    </a:tc>
                    <a:extLst>
                      <a:ext uri="{0D108BD9-81ED-4DB2-BD59-A6C34878D82A}">
                        <a16:rowId xmlns:a16="http://schemas.microsoft.com/office/drawing/2014/main" val="622547060"/>
                      </a:ext>
                    </a:extLst>
                  </a:tr>
                  <a:tr h="903920">
                    <a:tc>
                      <a:txBody>
                        <a:bodyPr/>
                        <a:lstStyle/>
                        <a:p>
                          <a:pPr algn="ctr">
                            <a:lnSpc>
                              <a:spcPct val="100000"/>
                            </a:lnSpc>
                          </a:pPr>
                          <a14:m>
                            <m:oMathPara xmlns:m="http://schemas.openxmlformats.org/officeDocument/2006/math">
                              <m:oMathParaPr>
                                <m:jc m:val="centerGroup"/>
                              </m:oMathParaPr>
                              <m:oMath xmlns:m="http://schemas.openxmlformats.org/officeDocument/2006/math">
                                <m:nary>
                                  <m:naryPr>
                                    <m:chr m:val="∑"/>
                                    <m:ctrlPr>
                                      <a:rPr lang="pt-BR" sz="2400" b="1" i="1" smtClean="0">
                                        <a:effectLst/>
                                        <a:latin typeface="Cambria Math" panose="02040503050406030204" pitchFamily="18" charset="0"/>
                                      </a:rPr>
                                    </m:ctrlPr>
                                  </m:naryPr>
                                  <m:sub>
                                    <m:r>
                                      <a:rPr lang="en-US" sz="2400" b="1" i="1" smtClean="0">
                                        <a:effectLst/>
                                        <a:latin typeface="Cambria Math" panose="02040503050406030204" pitchFamily="18" charset="0"/>
                                      </a:rPr>
                                      <m:t>𝒊</m:t>
                                    </m:r>
                                    <m:r>
                                      <a:rPr lang="pt-BR" sz="2400" b="1" i="1">
                                        <a:effectLst/>
                                        <a:latin typeface="Cambria Math" panose="02040503050406030204" pitchFamily="18" charset="0"/>
                                      </a:rPr>
                                      <m:t>=</m:t>
                                    </m:r>
                                    <m:r>
                                      <a:rPr lang="pt-BR" sz="2400" b="1" i="1">
                                        <a:effectLst/>
                                        <a:latin typeface="Cambria Math" panose="02040503050406030204" pitchFamily="18" charset="0"/>
                                      </a:rPr>
                                      <m:t>𝟏</m:t>
                                    </m:r>
                                  </m:sub>
                                  <m:sup>
                                    <m:r>
                                      <a:rPr lang="en-US" sz="2400" b="1" i="1" smtClean="0">
                                        <a:effectLst/>
                                        <a:latin typeface="Cambria Math" panose="02040503050406030204" pitchFamily="18" charset="0"/>
                                      </a:rPr>
                                      <m:t>𝒏</m:t>
                                    </m:r>
                                  </m:sup>
                                  <m:e>
                                    <m:nary>
                                      <m:naryPr>
                                        <m:chr m:val="∑"/>
                                        <m:ctrlPr>
                                          <a:rPr lang="pt-BR" sz="2400" b="1" i="1" smtClean="0">
                                            <a:latin typeface="Cambria Math" panose="02040503050406030204" pitchFamily="18" charset="0"/>
                                          </a:rPr>
                                        </m:ctrlPr>
                                      </m:naryPr>
                                      <m:sub>
                                        <m:r>
                                          <a:rPr lang="en-US" sz="2400" b="1" i="1">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𝒌</m:t>
                                            </m:r>
                                            <m:r>
                                              <a:rPr lang="pt-BR" sz="2400" b="1" i="1">
                                                <a:latin typeface="Cambria Math" panose="02040503050406030204" pitchFamily="18" charset="0"/>
                                              </a:rPr>
                                              <m:t>=</m:t>
                                            </m:r>
                                            <m:r>
                                              <a:rPr lang="pt-BR" sz="2400" b="1" i="1">
                                                <a:latin typeface="Cambria Math" panose="02040503050406030204" pitchFamily="18" charset="0"/>
                                              </a:rPr>
                                              <m:t>𝟏</m:t>
                                            </m:r>
                                          </m:sub>
                                          <m:sup>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𝒊𝒋𝒌</m:t>
                                                </m:r>
                                              </m:sub>
                                            </m:sSub>
                                          </m:sup>
                                          <m:e>
                                            <m:r>
                                              <a:rPr lang="en-US" sz="2400" b="1" i="1">
                                                <a:latin typeface="Cambria Math" panose="02040503050406030204" pitchFamily="18" charset="0"/>
                                              </a:rPr>
                                              <m:t>(</m:t>
                                            </m:r>
                                            <m:r>
                                              <a:rPr lang="en-US" sz="2400" b="1" i="1">
                                                <a:latin typeface="Cambria Math" panose="02040503050406030204" pitchFamily="18" charset="0"/>
                                              </a:rPr>
                                              <m:t>𝒄</m:t>
                                            </m:r>
                                            <m:r>
                                              <a:rPr lang="en-US" sz="2400" b="1" i="1">
                                                <a:latin typeface="Cambria Math" panose="02040503050406030204" pitchFamily="18" charset="0"/>
                                              </a:rPr>
                                              <m:t>_</m:t>
                                            </m:r>
                                            <m:r>
                                              <a:rPr lang="en-US" sz="2400" b="1" i="1">
                                                <a:latin typeface="Cambria Math" panose="02040503050406030204" pitchFamily="18" charset="0"/>
                                              </a:rPr>
                                              <m:t>𝒌</m:t>
                                            </m:r>
                                            <m:r>
                                              <a:rPr lang="en-US" sz="2400" b="1" i="1">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a:latin typeface="Cambria Math" panose="02040503050406030204" pitchFamily="18" charset="0"/>
                                                  </a:rPr>
                                                  <m:t>𝒊𝒋</m:t>
                                                </m:r>
                                                <m:r>
                                                  <a:rPr lang="en-US" sz="2400" b="1" i="1" smtClean="0">
                                                    <a:latin typeface="Cambria Math" panose="02040503050406030204" pitchFamily="18" charset="0"/>
                                                  </a:rPr>
                                                  <m:t>𝒌</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a:latin typeface="Cambria Math" panose="02040503050406030204" pitchFamily="18" charset="0"/>
                                              </a:rPr>
                                              <m:t>)</m:t>
                                            </m:r>
                                          </m:e>
                                        </m:nary>
                                      </m:e>
                                    </m:nary>
                                  </m:e>
                                </m:nary>
                              </m:oMath>
                            </m:oMathPara>
                          </a14:m>
                          <a:endParaRPr lang="en-US" sz="2400" dirty="0">
                            <a:effectLst/>
                            <a:latin typeface="Cambria Math" panose="02040503050406030204" pitchFamily="18" charset="0"/>
                            <a:ea typeface="Cambria Math" panose="02040503050406030204" pitchFamily="18" charset="0"/>
                          </a:endParaRPr>
                        </a:p>
                      </a:txBody>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cost of resources allocated to each package</a:t>
                          </a:r>
                          <a:endParaRPr lang="en-US" sz="2000" dirty="0">
                            <a:latin typeface="DM Sans" pitchFamily="2" charset="0"/>
                          </a:endParaRPr>
                        </a:p>
                      </a:txBody>
                      <a:tcPr/>
                    </a:tc>
                    <a:extLst>
                      <a:ext uri="{0D108BD9-81ED-4DB2-BD59-A6C34878D82A}">
                        <a16:rowId xmlns:a16="http://schemas.microsoft.com/office/drawing/2014/main" val="1722128900"/>
                      </a:ext>
                    </a:extLst>
                  </a:tr>
                </a:tbl>
              </a:graphicData>
            </a:graphic>
          </p:graphicFrame>
        </mc:Choice>
        <mc:Fallback xmlns="">
          <p:graphicFrame>
            <p:nvGraphicFramePr>
              <p:cNvPr id="2" name="Table 1">
                <a:extLst>
                  <a:ext uri="{FF2B5EF4-FFF2-40B4-BE49-F238E27FC236}">
                    <a16:creationId xmlns:a16="http://schemas.microsoft.com/office/drawing/2014/main" id="{C345FE5E-01C5-9FB6-840F-20ED6D7CECCF}"/>
                  </a:ext>
                </a:extLst>
              </p:cNvPr>
              <p:cNvGraphicFramePr>
                <a:graphicFrameLocks noGrp="1"/>
              </p:cNvGraphicFramePr>
              <p:nvPr>
                <p:extLst>
                  <p:ext uri="{D42A27DB-BD31-4B8C-83A1-F6EECF244321}">
                    <p14:modId xmlns:p14="http://schemas.microsoft.com/office/powerpoint/2010/main" val="2398740345"/>
                  </p:ext>
                </p:extLst>
              </p:nvPr>
            </p:nvGraphicFramePr>
            <p:xfrm>
              <a:off x="571191" y="2100106"/>
              <a:ext cx="11248102" cy="3941141"/>
            </p:xfrm>
            <a:graphic>
              <a:graphicData uri="http://schemas.openxmlformats.org/drawingml/2006/table">
                <a:tbl>
                  <a:tblPr firstRow="1" bandRow="1">
                    <a:tableStyleId>{5C22544A-7EE6-4342-B048-85BDC9FD1C3A}</a:tableStyleId>
                  </a:tblPr>
                  <a:tblGrid>
                    <a:gridCol w="5624051">
                      <a:extLst>
                        <a:ext uri="{9D8B030D-6E8A-4147-A177-3AD203B41FA5}">
                          <a16:colId xmlns:a16="http://schemas.microsoft.com/office/drawing/2014/main" val="2767540545"/>
                        </a:ext>
                      </a:extLst>
                    </a:gridCol>
                    <a:gridCol w="5624051">
                      <a:extLst>
                        <a:ext uri="{9D8B030D-6E8A-4147-A177-3AD203B41FA5}">
                          <a16:colId xmlns:a16="http://schemas.microsoft.com/office/drawing/2014/main" val="2857231311"/>
                        </a:ext>
                      </a:extLst>
                    </a:gridCol>
                  </a:tblGrid>
                  <a:tr h="505092">
                    <a:tc>
                      <a:txBody>
                        <a:bodyPr/>
                        <a:lstStyle/>
                        <a:p>
                          <a:pPr algn="ctr"/>
                          <a:r>
                            <a:rPr lang="en-US" dirty="0">
                              <a:latin typeface="DM Sans" pitchFamily="2" charset="0"/>
                            </a:rPr>
                            <a:t>Term</a:t>
                          </a:r>
                        </a:p>
                      </a:txBody>
                      <a:tcPr/>
                    </a:tc>
                    <a:tc>
                      <a:txBody>
                        <a:bodyPr/>
                        <a:lstStyle/>
                        <a:p>
                          <a:pPr algn="ctr"/>
                          <a:r>
                            <a:rPr lang="en-US" dirty="0">
                              <a:latin typeface="DM Sans" pitchFamily="2" charset="0"/>
                            </a:rPr>
                            <a:t>Definition</a:t>
                          </a:r>
                        </a:p>
                      </a:txBody>
                      <a:tcPr/>
                    </a:tc>
                    <a:extLst>
                      <a:ext uri="{0D108BD9-81ED-4DB2-BD59-A6C34878D82A}">
                        <a16:rowId xmlns:a16="http://schemas.microsoft.com/office/drawing/2014/main" val="597662529"/>
                      </a:ext>
                    </a:extLst>
                  </a:tr>
                  <a:tr h="1135126">
                    <a:tc>
                      <a:txBody>
                        <a:bodyPr/>
                        <a:lstStyle/>
                        <a:p>
                          <a:endParaRPr lang="en-US"/>
                        </a:p>
                      </a:txBody>
                      <a:tcPr>
                        <a:blipFill>
                          <a:blip r:embed="rId3"/>
                          <a:stretch>
                            <a:fillRect l="-108" t="-47059" r="-100542" b="-203209"/>
                          </a:stretch>
                        </a:blipFill>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revenue generated from selling tour packages.</a:t>
                          </a:r>
                          <a:endParaRPr lang="en-US" sz="2000" dirty="0">
                            <a:latin typeface="DM Sans" pitchFamily="2" charset="0"/>
                          </a:endParaRPr>
                        </a:p>
                      </a:txBody>
                      <a:tcPr/>
                    </a:tc>
                    <a:extLst>
                      <a:ext uri="{0D108BD9-81ED-4DB2-BD59-A6C34878D82A}">
                        <a16:rowId xmlns:a16="http://schemas.microsoft.com/office/drawing/2014/main" val="4005474520"/>
                      </a:ext>
                    </a:extLst>
                  </a:tr>
                  <a:tr h="1135126">
                    <a:tc>
                      <a:txBody>
                        <a:bodyPr/>
                        <a:lstStyle/>
                        <a:p>
                          <a:endParaRPr lang="en-US"/>
                        </a:p>
                      </a:txBody>
                      <a:tcPr>
                        <a:blipFill>
                          <a:blip r:embed="rId3"/>
                          <a:stretch>
                            <a:fillRect l="-108" t="-147849" r="-100542" b="-104301"/>
                          </a:stretch>
                        </a:blipFill>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cost of designing and operating each tour package.</a:t>
                          </a:r>
                          <a:endParaRPr lang="en-US" sz="2000" dirty="0">
                            <a:latin typeface="DM Sans" pitchFamily="2" charset="0"/>
                          </a:endParaRPr>
                        </a:p>
                      </a:txBody>
                      <a:tcPr/>
                    </a:tc>
                    <a:extLst>
                      <a:ext uri="{0D108BD9-81ED-4DB2-BD59-A6C34878D82A}">
                        <a16:rowId xmlns:a16="http://schemas.microsoft.com/office/drawing/2014/main" val="622547060"/>
                      </a:ext>
                    </a:extLst>
                  </a:tr>
                  <a:tr h="1165797">
                    <a:tc>
                      <a:txBody>
                        <a:bodyPr/>
                        <a:lstStyle/>
                        <a:p>
                          <a:endParaRPr lang="en-US"/>
                        </a:p>
                      </a:txBody>
                      <a:tcPr>
                        <a:blipFill>
                          <a:blip r:embed="rId3"/>
                          <a:stretch>
                            <a:fillRect l="-108" t="-240104" r="-100542" b="-1042"/>
                          </a:stretch>
                        </a:blipFill>
                      </a:tcPr>
                    </a:tc>
                    <a:tc>
                      <a:txBody>
                        <a:bodyPr/>
                        <a:lstStyle/>
                        <a:p>
                          <a:r>
                            <a:rPr kumimoji="0" lang="en-US" sz="2000" b="0" i="0" u="none" strike="noStrike" kern="1200" cap="none" spc="0" normalizeH="0" baseline="0" noProof="0" dirty="0">
                              <a:ln>
                                <a:noFill/>
                              </a:ln>
                              <a:solidFill>
                                <a:prstClr val="black"/>
                              </a:solidFill>
                              <a:effectLst/>
                              <a:uLnTx/>
                              <a:uFillTx/>
                              <a:latin typeface="DM Sans" pitchFamily="2" charset="0"/>
                              <a:ea typeface="+mn-ea"/>
                              <a:cs typeface="+mn-cs"/>
                            </a:rPr>
                            <a:t>the total cost of resources allocated to each package</a:t>
                          </a:r>
                          <a:endParaRPr lang="en-US" sz="2000" dirty="0">
                            <a:latin typeface="DM Sans" pitchFamily="2" charset="0"/>
                          </a:endParaRPr>
                        </a:p>
                      </a:txBody>
                      <a:tcPr/>
                    </a:tc>
                    <a:extLst>
                      <a:ext uri="{0D108BD9-81ED-4DB2-BD59-A6C34878D82A}">
                        <a16:rowId xmlns:a16="http://schemas.microsoft.com/office/drawing/2014/main" val="1722128900"/>
                      </a:ext>
                    </a:extLst>
                  </a:tr>
                </a:tbl>
              </a:graphicData>
            </a:graphic>
          </p:graphicFrame>
        </mc:Fallback>
      </mc:AlternateContent>
      <p:pic>
        <p:nvPicPr>
          <p:cNvPr id="8" name="Picture 7" descr="A yellow green and white target with a pink arrow in the center&#10;&#10;Description automatically generated">
            <a:extLst>
              <a:ext uri="{FF2B5EF4-FFF2-40B4-BE49-F238E27FC236}">
                <a16:creationId xmlns:a16="http://schemas.microsoft.com/office/drawing/2014/main" id="{964E8F09-7C54-A656-8529-9BCF84AED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42" y="130916"/>
            <a:ext cx="481630" cy="481630"/>
          </a:xfrm>
          <a:prstGeom prst="rect">
            <a:avLst/>
          </a:prstGeom>
        </p:spPr>
      </p:pic>
    </p:spTree>
    <p:extLst>
      <p:ext uri="{BB962C8B-B14F-4D97-AF65-F5344CB8AC3E}">
        <p14:creationId xmlns:p14="http://schemas.microsoft.com/office/powerpoint/2010/main" val="3856950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FEAD26D-164C-DCFC-67CF-922342B66132}"/>
                  </a:ext>
                </a:extLst>
              </p:cNvPr>
              <p:cNvSpPr txBox="1"/>
              <p:nvPr/>
            </p:nvSpPr>
            <p:spPr>
              <a:xfrm>
                <a:off x="3212140" y="346093"/>
                <a:ext cx="8998609" cy="6640216"/>
              </a:xfrm>
              <a:prstGeom prst="rect">
                <a:avLst/>
              </a:prstGeom>
              <a:noFill/>
            </p:spPr>
            <p:txBody>
              <a:bodyPr wrap="square" rtlCol="0">
                <a:spAutoFit/>
              </a:bodyPr>
              <a:lstStyle/>
              <a:p>
                <a:r>
                  <a:rPr lang="en-US" sz="2000" dirty="0">
                    <a:latin typeface="DM Sans" pitchFamily="2" charset="0"/>
                  </a:rPr>
                  <a:t>1. Budget Constraints </a:t>
                </a:r>
                <a:br>
                  <a:rPr lang="en-US" sz="2000" dirty="0"/>
                </a:br>
                <a:r>
                  <a:rPr lang="en-US" sz="2000" dirty="0"/>
                  <a:t>	</a:t>
                </a:r>
                <a:r>
                  <a:rPr lang="en-US" sz="2000" dirty="0">
                    <a:latin typeface="DM Sans" pitchFamily="2" charset="0"/>
                  </a:rPr>
                  <a:t>1.1 Resource Budget : </a:t>
                </a:r>
                <a14:m>
                  <m:oMath xmlns:m="http://schemas.openxmlformats.org/officeDocument/2006/math">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𝒊</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𝒏</m:t>
                        </m:r>
                      </m:sup>
                      <m:e>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𝒌</m:t>
                                </m:r>
                                <m:r>
                                  <a:rPr lang="pt-BR" sz="2400" b="1" i="1">
                                    <a:latin typeface="Cambria Math" panose="02040503050406030204" pitchFamily="18" charset="0"/>
                                  </a:rPr>
                                  <m:t>=</m:t>
                                </m:r>
                                <m:r>
                                  <a:rPr lang="pt-BR" sz="2400" b="1" i="1">
                                    <a:latin typeface="Cambria Math" panose="02040503050406030204" pitchFamily="18" charset="0"/>
                                  </a:rPr>
                                  <m:t>𝟏</m:t>
                                </m:r>
                              </m:sub>
                              <m:sup>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𝒊𝒋𝒌</m:t>
                                    </m:r>
                                  </m:sub>
                                </m:sSub>
                              </m:sup>
                              <m:e>
                                <m:r>
                                  <a:rPr lang="en-US" sz="2400" b="1" i="1">
                                    <a:latin typeface="Cambria Math" panose="02040503050406030204" pitchFamily="18" charset="0"/>
                                  </a:rPr>
                                  <m:t>(</m:t>
                                </m:r>
                                <m:r>
                                  <a:rPr lang="en-US" sz="2400" b="1" i="1">
                                    <a:latin typeface="Cambria Math" panose="02040503050406030204" pitchFamily="18" charset="0"/>
                                  </a:rPr>
                                  <m:t>𝒄</m:t>
                                </m:r>
                                <m:r>
                                  <a:rPr lang="en-US" sz="2400" b="1" i="1">
                                    <a:latin typeface="Cambria Math" panose="02040503050406030204" pitchFamily="18" charset="0"/>
                                  </a:rPr>
                                  <m:t>_</m:t>
                                </m:r>
                                <m:r>
                                  <a:rPr lang="en-US" sz="2400" b="1" i="1">
                                    <a:latin typeface="Cambria Math" panose="02040503050406030204" pitchFamily="18" charset="0"/>
                                  </a:rPr>
                                  <m:t>𝒌</m:t>
                                </m:r>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𝒊𝒋𝒌</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a:latin typeface="Cambria Math" panose="02040503050406030204" pitchFamily="18" charset="0"/>
                                  </a:rPr>
                                  <m:t>)</m:t>
                                </m:r>
                              </m:e>
                            </m:nary>
                          </m:e>
                        </m:nary>
                      </m:e>
                    </m:nary>
                  </m:oMath>
                </a14:m>
                <a:r>
                  <a:rPr lang="en-US" sz="24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𝒃</m:t>
                        </m:r>
                      </m:e>
                      <m:sub>
                        <m:r>
                          <a:rPr lang="en-US" sz="2000" b="1" i="1" dirty="0">
                            <a:latin typeface="Cambria Math" panose="02040503050406030204" pitchFamily="18" charset="0"/>
                          </a:rPr>
                          <m:t>𝒓</m:t>
                        </m:r>
                        <m:r>
                          <a:rPr lang="en-US" sz="2000" b="1" i="1" dirty="0" smtClean="0">
                            <a:latin typeface="Cambria Math" panose="02040503050406030204" pitchFamily="18" charset="0"/>
                          </a:rPr>
                          <m:t> </m:t>
                        </m:r>
                      </m:sub>
                    </m:sSub>
                  </m:oMath>
                </a14:m>
                <a:r>
                  <a:rPr lang="en-US" sz="2000" dirty="0">
                    <a:solidFill>
                      <a:srgbClr val="000000"/>
                    </a:solidFill>
                    <a:latin typeface="Cambria Math" panose="02040503050406030204" pitchFamily="18" charset="0"/>
                  </a:rPr>
                  <a:t>    </a:t>
                </a:r>
                <a14:m>
                  <m:oMath xmlns:m="http://schemas.openxmlformats.org/officeDocument/2006/math">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en-US" sz="2000" b="1" i="1" kern="100" smtClean="0">
                        <a:latin typeface="Cambria Math" panose="02040503050406030204" pitchFamily="18" charset="0"/>
                        <a:ea typeface="Aptos" panose="020B0004020202020204" pitchFamily="34" charset="0"/>
                        <a:cs typeface="Arial" panose="020B0604020202020204" pitchFamily="34" charset="0"/>
                      </a:rPr>
                      <m:t>,</m:t>
                    </m:r>
                    <m:r>
                      <a:rPr lang="en-US" sz="2000" b="1" i="1" kern="100" smtClean="0">
                        <a:latin typeface="Cambria Math" panose="02040503050406030204" pitchFamily="18" charset="0"/>
                        <a:ea typeface="Aptos" panose="020B0004020202020204" pitchFamily="34" charset="0"/>
                        <a:cs typeface="Arial" panose="020B0604020202020204" pitchFamily="34" charset="0"/>
                      </a:rPr>
                      <m:t>𝒋</m:t>
                    </m:r>
                    <m:r>
                      <a:rPr lang="en-US" sz="2000" b="1" i="1" kern="100">
                        <a:latin typeface="Cambria Math" panose="02040503050406030204" pitchFamily="18" charset="0"/>
                        <a:ea typeface="Aptos" panose="020B0004020202020204" pitchFamily="34" charset="0"/>
                        <a:cs typeface="Arial" panose="020B0604020202020204" pitchFamily="34" charset="0"/>
                      </a:rPr>
                      <m:t> </m:t>
                    </m:r>
                  </m:oMath>
                </a14:m>
                <a:r>
                  <a:rPr lang="en-US" sz="2000" dirty="0">
                    <a:solidFill>
                      <a:srgbClr val="000000"/>
                    </a:solidFill>
                    <a:latin typeface="Cambria Math" panose="02040503050406030204" pitchFamily="18" charset="0"/>
                  </a:rPr>
                  <a:t>	</a:t>
                </a:r>
                <a:br>
                  <a:rPr lang="en-US" sz="2000" dirty="0"/>
                </a:br>
                <a:endParaRPr lang="en-US" sz="2000" dirty="0">
                  <a:latin typeface="DM Sans" pitchFamily="2" charset="0"/>
                </a:endParaRPr>
              </a:p>
              <a:p>
                <a:r>
                  <a:rPr lang="en-US" sz="2000" dirty="0">
                    <a:latin typeface="DM Sans" pitchFamily="2" charset="0"/>
                  </a:rPr>
                  <a:t>2. Resource Constraints</a:t>
                </a:r>
                <a:endParaRPr lang="en-US" sz="2000" dirty="0">
                  <a:solidFill>
                    <a:srgbClr val="000000"/>
                  </a:solidFill>
                  <a:latin typeface="Cambria Math" panose="02040503050406030204" pitchFamily="18" charset="0"/>
                  <a:ea typeface="Cambria Math" panose="02040503050406030204" pitchFamily="18" charset="0"/>
                </a:endParaRPr>
              </a:p>
              <a:p>
                <a:r>
                  <a:rPr lang="en-US" sz="2000" dirty="0">
                    <a:solidFill>
                      <a:srgbClr val="000000"/>
                    </a:solidFill>
                    <a:latin typeface="Cambria Math" panose="02040503050406030204" pitchFamily="18" charset="0"/>
                  </a:rPr>
                  <a:t>	</a:t>
                </a:r>
                <a:r>
                  <a:rPr lang="en-US" sz="2000" dirty="0">
                    <a:solidFill>
                      <a:srgbClr val="000000"/>
                    </a:solidFill>
                    <a:latin typeface="DM Sans" pitchFamily="2" charset="0"/>
                  </a:rPr>
                  <a:t>2.1 Resource-Constrained Demand : </a:t>
                </a:r>
                <a14:m>
                  <m:oMath xmlns:m="http://schemas.openxmlformats.org/officeDocument/2006/math">
                    <m:nary>
                      <m:naryPr>
                        <m:chr m:val="∑"/>
                        <m:ctrlPr>
                          <a:rPr lang="pt-BR" sz="2400" b="1" i="1">
                            <a:latin typeface="Cambria Math" panose="02040503050406030204" pitchFamily="18" charset="0"/>
                          </a:rPr>
                        </m:ctrlPr>
                      </m:naryPr>
                      <m:sub>
                        <m:r>
                          <m:rPr>
                            <m:brk m:alnAt="23"/>
                          </m:rPr>
                          <a:rPr lang="en-US" sz="2400" b="1" i="1">
                            <a:latin typeface="Cambria Math" panose="02040503050406030204" pitchFamily="18" charset="0"/>
                          </a:rPr>
                          <m:t>𝒊</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𝒏</m:t>
                        </m:r>
                      </m:sup>
                      <m:e>
                        <m:nary>
                          <m:naryPr>
                            <m:chr m:val="∑"/>
                            <m:ctrlPr>
                              <a:rPr lang="pt-BR" sz="2400" b="1" i="1">
                                <a:latin typeface="Cambria Math" panose="02040503050406030204" pitchFamily="18" charset="0"/>
                              </a:rPr>
                            </m:ctrlPr>
                          </m:naryPr>
                          <m:sub>
                            <m:r>
                              <a:rPr lang="en-US" sz="2400" b="1" i="1">
                                <a:latin typeface="Cambria Math" panose="02040503050406030204" pitchFamily="18" charset="0"/>
                              </a:rPr>
                              <m:t>𝒋</m:t>
                            </m:r>
                            <m:r>
                              <a:rPr lang="pt-BR" sz="2400" b="1" i="1">
                                <a:latin typeface="Cambria Math" panose="02040503050406030204" pitchFamily="18" charset="0"/>
                              </a:rPr>
                              <m:t>=</m:t>
                            </m:r>
                            <m:r>
                              <a:rPr lang="pt-BR" sz="2400" b="1" i="1">
                                <a:latin typeface="Cambria Math" panose="02040503050406030204" pitchFamily="18" charset="0"/>
                              </a:rPr>
                              <m:t>𝟏</m:t>
                            </m:r>
                          </m:sub>
                          <m:sup>
                            <m:r>
                              <a:rPr lang="en-US" sz="2400" b="1" i="1">
                                <a:latin typeface="Cambria Math" panose="02040503050406030204" pitchFamily="18" charset="0"/>
                              </a:rPr>
                              <m:t>𝒎</m:t>
                            </m:r>
                          </m:sup>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𝒓</m:t>
                                </m:r>
                              </m:e>
                              <m:sub>
                                <m:r>
                                  <a:rPr lang="en-US" sz="2400" b="1" i="1">
                                    <a:latin typeface="Cambria Math" panose="02040503050406030204" pitchFamily="18" charset="0"/>
                                  </a:rPr>
                                  <m:t>𝒊𝒋𝒌</m:t>
                                </m:r>
                              </m:sub>
                            </m:sSub>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𝒊𝒋</m:t>
                                </m:r>
                              </m:sub>
                            </m:sSub>
                            <m:r>
                              <a:rPr lang="en-US" sz="2400" b="1" i="1">
                                <a:latin typeface="Cambria Math" panose="02040503050406030204" pitchFamily="18" charset="0"/>
                              </a:rPr>
                              <m:t>)</m:t>
                            </m:r>
                          </m:e>
                        </m:nary>
                      </m:e>
                    </m:nary>
                  </m:oMath>
                </a14:m>
                <a:r>
                  <a:rPr lang="en-US" sz="2400" dirty="0">
                    <a:solidFill>
                      <a:srgbClr val="000000"/>
                    </a:solidFill>
                    <a:latin typeface="Cambria Math" panose="02040503050406030204" pitchFamily="18" charset="0"/>
                    <a:ea typeface="Cambria Math" panose="02040503050406030204" pitchFamily="18" charset="0"/>
                  </a:rPr>
                  <a:t>≤</a:t>
                </a:r>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𝑹</m:t>
                        </m:r>
                      </m:e>
                      <m:sub>
                        <m:r>
                          <a:rPr lang="en-US" sz="2000" b="1" i="1" dirty="0">
                            <a:latin typeface="Cambria Math" panose="02040503050406030204" pitchFamily="18" charset="0"/>
                          </a:rPr>
                          <m:t>𝒌</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𝒋</m:t>
                    </m:r>
                    <m:r>
                      <a:rPr lang="en-US" sz="2000" b="1" i="1" kern="100">
                        <a:latin typeface="Cambria Math" panose="02040503050406030204" pitchFamily="18" charset="0"/>
                        <a:ea typeface="Aptos" panose="020B0004020202020204" pitchFamily="34" charset="0"/>
                        <a:cs typeface="Arial" panose="020B0604020202020204" pitchFamily="34" charset="0"/>
                      </a:rPr>
                      <m:t> </m:t>
                    </m:r>
                  </m:oMath>
                </a14:m>
                <a:br>
                  <a:rPr lang="en-US" sz="2000" dirty="0">
                    <a:latin typeface="DM Sans" pitchFamily="2" charset="0"/>
                  </a:rPr>
                </a:br>
                <a:r>
                  <a:rPr lang="en-US" sz="2000" dirty="0">
                    <a:latin typeface="DM Sans" pitchFamily="2" charset="0"/>
                  </a:rPr>
                  <a:t>	</a:t>
                </a:r>
              </a:p>
              <a:p>
                <a:r>
                  <a:rPr lang="en-US" sz="2000" dirty="0">
                    <a:latin typeface="DM Sans" pitchFamily="2" charset="0"/>
                  </a:rPr>
                  <a:t>3. Demand Constraints</a:t>
                </a:r>
                <a:br>
                  <a:rPr lang="en-US" sz="2000" dirty="0">
                    <a:latin typeface="DM Sans" pitchFamily="2" charset="0"/>
                  </a:rPr>
                </a:br>
                <a:r>
                  <a:rPr lang="en-US" sz="2000" dirty="0">
                    <a:latin typeface="DM Sans" pitchFamily="2" charset="0"/>
                  </a:rPr>
                  <a:t>	3.1 Minimum Package Demand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𝒊𝒋</m:t>
                        </m:r>
                      </m:sub>
                    </m:sSub>
                    <m:r>
                      <a:rPr lang="en-US" sz="2000" b="1" i="1" dirty="0">
                        <a:latin typeface="Cambria Math" panose="02040503050406030204" pitchFamily="18" charset="0"/>
                      </a:rPr>
                      <m:t> </m:t>
                    </m:r>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𝒊𝒋</m:t>
                        </m:r>
                      </m:sub>
                    </m:sSub>
                  </m:oMath>
                </a14:m>
                <a:r>
                  <a:rPr lang="en-US" sz="20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𝒎𝒊𝒏</m:t>
                        </m:r>
                        <m:r>
                          <a:rPr lang="en-US" sz="2000" b="1" i="1" dirty="0">
                            <a:latin typeface="Cambria Math" panose="02040503050406030204" pitchFamily="18" charset="0"/>
                          </a:rPr>
                          <m:t>(</m:t>
                        </m:r>
                        <m:r>
                          <a:rPr lang="en-US" sz="2000" b="1" i="1" dirty="0">
                            <a:latin typeface="Cambria Math" panose="02040503050406030204" pitchFamily="18" charset="0"/>
                          </a:rPr>
                          <m:t>𝒊</m:t>
                        </m:r>
                        <m:r>
                          <a:rPr lang="en-US" sz="2000" b="1" i="1" dirty="0">
                            <a:latin typeface="Cambria Math" panose="02040503050406030204" pitchFamily="18" charset="0"/>
                          </a:rPr>
                          <m:t>)</m:t>
                        </m:r>
                      </m:sub>
                    </m:sSub>
                    <m:r>
                      <a:rPr lang="en-US" sz="2000" b="1" i="1" dirty="0">
                        <a:latin typeface="Cambria Math" panose="02040503050406030204" pitchFamily="18" charset="0"/>
                      </a:rPr>
                      <m:t>​</m:t>
                    </m:r>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b="0" i="0" kern="100" smtClean="0">
                        <a:latin typeface="Cambria Math" panose="02040503050406030204" pitchFamily="18" charset="0"/>
                        <a:ea typeface="Aptos" panose="020B0004020202020204" pitchFamily="34" charset="0"/>
                        <a:cs typeface="Arial" panose="020B0604020202020204" pitchFamily="34" charset="0"/>
                      </a:rPr>
                      <m:t>       </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𝒋</m:t>
                    </m:r>
                    <m:r>
                      <a:rPr lang="en-US" sz="2000" b="1" i="1" kern="100">
                        <a:latin typeface="Cambria Math" panose="02040503050406030204" pitchFamily="18" charset="0"/>
                        <a:ea typeface="Aptos" panose="020B0004020202020204" pitchFamily="34" charset="0"/>
                        <a:cs typeface="Arial" panose="020B0604020202020204" pitchFamily="34" charset="0"/>
                      </a:rPr>
                      <m:t> </m:t>
                    </m:r>
                  </m:oMath>
                </a14:m>
                <a:endParaRPr lang="en-US" sz="2000" dirty="0">
                  <a:solidFill>
                    <a:srgbClr val="000000"/>
                  </a:solidFill>
                  <a:latin typeface="Cambria Math" panose="02040503050406030204" pitchFamily="18" charset="0"/>
                  <a:ea typeface="Cambria Math" panose="02040503050406030204" pitchFamily="18" charset="0"/>
                </a:endParaRPr>
              </a:p>
              <a:p>
                <a:r>
                  <a:rPr lang="en-US" sz="2000" dirty="0">
                    <a:solidFill>
                      <a:srgbClr val="000000"/>
                    </a:solidFill>
                    <a:latin typeface="Cambria Math" panose="02040503050406030204" pitchFamily="18" charset="0"/>
                    <a:ea typeface="Cambria Math" panose="02040503050406030204" pitchFamily="18" charset="0"/>
                  </a:rPr>
                  <a:t> 	</a:t>
                </a:r>
                <a:r>
                  <a:rPr lang="en-US" sz="2000" dirty="0">
                    <a:latin typeface="DM Sans" pitchFamily="2" charset="0"/>
                  </a:rPr>
                  <a:t>3.2 Maximum Package Demand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𝒊𝒋</m:t>
                        </m:r>
                      </m:sub>
                    </m:sSub>
                    <m:r>
                      <a:rPr lang="en-US" sz="2000" b="1" i="1" dirty="0">
                        <a:latin typeface="Cambria Math" panose="02040503050406030204" pitchFamily="18" charset="0"/>
                      </a:rPr>
                      <m:t> </m:t>
                    </m:r>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𝒊𝒋</m:t>
                        </m:r>
                      </m:sub>
                    </m:sSub>
                  </m:oMath>
                </a14:m>
                <a:r>
                  <a:rPr lang="en-US" sz="20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𝒎𝒂𝒙</m:t>
                        </m:r>
                        <m:r>
                          <a:rPr lang="en-US" sz="2000" b="1" i="1" dirty="0">
                            <a:latin typeface="Cambria Math" panose="02040503050406030204" pitchFamily="18" charset="0"/>
                          </a:rPr>
                          <m:t>(</m:t>
                        </m:r>
                        <m:r>
                          <a:rPr lang="en-US" sz="2000" b="1" i="1" dirty="0">
                            <a:latin typeface="Cambria Math" panose="02040503050406030204" pitchFamily="18" charset="0"/>
                          </a:rPr>
                          <m:t>𝒊</m:t>
                        </m:r>
                        <m:r>
                          <a:rPr lang="en-US" sz="2000" b="1" i="1" dirty="0">
                            <a:latin typeface="Cambria Math" panose="02040503050406030204" pitchFamily="18" charset="0"/>
                          </a:rPr>
                          <m:t>)</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b="0" i="0" kern="100" smtClean="0">
                        <a:latin typeface="Cambria Math" panose="02040503050406030204" pitchFamily="18" charset="0"/>
                        <a:ea typeface="Aptos" panose="020B0004020202020204" pitchFamily="34" charset="0"/>
                        <a:cs typeface="Arial" panose="020B0604020202020204" pitchFamily="34" charset="0"/>
                      </a:rPr>
                      <m:t>     </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𝒋</m:t>
                    </m:r>
                    <m:r>
                      <a:rPr lang="en-US" sz="2000" b="1" i="1" kern="100">
                        <a:latin typeface="Cambria Math" panose="02040503050406030204" pitchFamily="18" charset="0"/>
                        <a:ea typeface="Aptos" panose="020B0004020202020204" pitchFamily="34" charset="0"/>
                        <a:cs typeface="Arial" panose="020B0604020202020204" pitchFamily="34" charset="0"/>
                      </a:rPr>
                      <m:t> </m:t>
                    </m:r>
                  </m:oMath>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latin typeface="DM Sans" pitchFamily="2" charset="0"/>
                </a:endParaRPr>
              </a:p>
              <a:p>
                <a:r>
                  <a:rPr lang="en-US" sz="2000" dirty="0">
                    <a:latin typeface="DM Sans" pitchFamily="2" charset="0"/>
                  </a:rPr>
                  <a:t>4. Package Offering Constraints</a:t>
                </a:r>
              </a:p>
              <a:p>
                <a:r>
                  <a:rPr lang="en-US" sz="2000" dirty="0">
                    <a:latin typeface="DM Sans" pitchFamily="2" charset="0"/>
                  </a:rPr>
                  <a:t>	4.1 Binary Nature of xi :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𝒊𝒋</m:t>
                        </m:r>
                      </m:sub>
                    </m:sSub>
                  </m:oMath>
                </a14:m>
                <a:r>
                  <a:rPr lang="en-US" sz="2000" dirty="0">
                    <a:solidFill>
                      <a:srgbClr val="000000"/>
                    </a:solidFill>
                    <a:latin typeface="Cambria Math" panose="02040503050406030204" pitchFamily="18" charset="0"/>
                    <a:ea typeface="Cambria Math" panose="02040503050406030204" pitchFamily="18" charset="0"/>
                  </a:rPr>
                  <a:t> ∈ {𝟎,𝟏}</a:t>
                </a:r>
                <a:r>
                  <a:rPr lang="en-US" sz="2000" dirty="0">
                    <a:solidFill>
                      <a:srgbClr val="000000"/>
                    </a:solidFill>
                    <a:latin typeface="Cambria Math" panose="02040503050406030204" pitchFamily="18" charset="0"/>
                  </a:rPr>
                  <a:t> </a:t>
                </a:r>
              </a:p>
              <a:p>
                <a:endParaRPr lang="en-US" sz="2000" dirty="0">
                  <a:solidFill>
                    <a:srgbClr val="000000"/>
                  </a:solidFill>
                  <a:latin typeface="Cambria Math" panose="02040503050406030204" pitchFamily="18" charset="0"/>
                </a:endParaRPr>
              </a:p>
              <a:p>
                <a:pPr>
                  <a:lnSpc>
                    <a:spcPct val="107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5. Seasonal Constraints:</a:t>
                </a:r>
              </a:p>
              <a:p>
                <a:pPr marL="457200" marR="0">
                  <a:lnSpc>
                    <a:spcPct val="107000"/>
                  </a:lnSpc>
                  <a:spcBef>
                    <a:spcPts val="0"/>
                  </a:spcBef>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5.1 Maximum Package Offerings per Season : </a:t>
                </a:r>
                <a14:m>
                  <m:oMath xmlns:m="http://schemas.openxmlformats.org/officeDocument/2006/math">
                    <m:nary>
                      <m:naryPr>
                        <m:chr m:val="∑"/>
                        <m:ctrlPr>
                          <a:rPr lang="en-US" sz="2000" b="1" i="1" kern="100">
                            <a:latin typeface="Cambria Math" panose="02040503050406030204" pitchFamily="18" charset="0"/>
                            <a:ea typeface="Aptos" panose="020B0004020202020204" pitchFamily="34" charset="0"/>
                            <a:cs typeface="Arial" panose="020B0604020202020204" pitchFamily="34" charset="0"/>
                          </a:rPr>
                        </m:ctrlPr>
                      </m:naryPr>
                      <m:sub>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pt-BR" sz="2000" b="1" i="1" kern="100">
                            <a:latin typeface="Cambria Math" panose="02040503050406030204" pitchFamily="18" charset="0"/>
                            <a:ea typeface="Aptos" panose="020B0004020202020204" pitchFamily="34" charset="0"/>
                            <a:cs typeface="Arial" panose="020B0604020202020204" pitchFamily="34" charset="0"/>
                          </a:rPr>
                          <m:t>=</m:t>
                        </m:r>
                        <m:r>
                          <a:rPr lang="pt-BR" sz="2000" b="1" i="1" kern="100">
                            <a:latin typeface="Cambria Math" panose="02040503050406030204" pitchFamily="18" charset="0"/>
                            <a:ea typeface="Aptos" panose="020B0004020202020204" pitchFamily="34" charset="0"/>
                            <a:cs typeface="Arial" panose="020B0604020202020204" pitchFamily="34" charset="0"/>
                          </a:rPr>
                          <m:t>𝟏</m:t>
                        </m:r>
                      </m:sub>
                      <m:sup>
                        <m:r>
                          <a:rPr lang="en-US" sz="2000" b="1" i="1" kern="100">
                            <a:latin typeface="Cambria Math" panose="02040503050406030204" pitchFamily="18" charset="0"/>
                            <a:ea typeface="Aptos" panose="020B0004020202020204" pitchFamily="34" charset="0"/>
                            <a:cs typeface="Arial" panose="020B0604020202020204" pitchFamily="34" charset="0"/>
                          </a:rPr>
                          <m:t>𝒏</m:t>
                        </m:r>
                      </m:sup>
                      <m:e>
                        <m:sSub>
                          <m:sSubPr>
                            <m:ctrlPr>
                              <a:rPr lang="en-US" sz="2000" b="1" i="1" kern="100">
                                <a:latin typeface="Cambria Math" panose="02040503050406030204" pitchFamily="18" charset="0"/>
                                <a:ea typeface="Aptos" panose="020B0004020202020204" pitchFamily="34" charset="0"/>
                                <a:cs typeface="Arial" panose="020B0604020202020204" pitchFamily="34" charset="0"/>
                              </a:rPr>
                            </m:ctrlPr>
                          </m:sSubPr>
                          <m:e>
                            <m:r>
                              <a:rPr lang="en-US" sz="2000" b="1" i="1" kern="100">
                                <a:latin typeface="Cambria Math" panose="02040503050406030204" pitchFamily="18" charset="0"/>
                                <a:ea typeface="Aptos" panose="020B0004020202020204" pitchFamily="34" charset="0"/>
                                <a:cs typeface="Arial" panose="020B0604020202020204" pitchFamily="34" charset="0"/>
                              </a:rPr>
                              <m:t>𝒙</m:t>
                            </m:r>
                          </m:e>
                          <m:sub>
                            <m:r>
                              <a:rPr lang="en-US" sz="2000" b="1" i="1" kern="100">
                                <a:latin typeface="Cambria Math" panose="02040503050406030204" pitchFamily="18" charset="0"/>
                                <a:ea typeface="Aptos" panose="020B0004020202020204" pitchFamily="34" charset="0"/>
                                <a:cs typeface="Arial" panose="020B0604020202020204" pitchFamily="34" charset="0"/>
                              </a:rPr>
                              <m:t>𝒊𝒋</m:t>
                            </m:r>
                          </m:sub>
                        </m:sSub>
                      </m:e>
                    </m:nary>
                    <m:r>
                      <a:rPr lang="pt-BR" sz="2000" b="1" i="1" kern="100">
                        <a:latin typeface="Cambria Math" panose="02040503050406030204" pitchFamily="18" charset="0"/>
                        <a:ea typeface="Aptos" panose="020B0004020202020204" pitchFamily="34" charset="0"/>
                        <a:cs typeface="Arial" panose="020B0604020202020204" pitchFamily="34" charset="0"/>
                      </a:rPr>
                      <m:t> </m:t>
                    </m:r>
                  </m:oMath>
                </a14:m>
                <a:r>
                  <a:rPr lang="en-US" sz="2000" kern="100" dirty="0">
                    <a:latin typeface="Aptos" panose="020B0004020202020204" pitchFamily="34" charset="0"/>
                    <a:ea typeface="Aptos" panose="020B0004020202020204" pitchFamily="34" charset="0"/>
                    <a:cs typeface="Arial" panose="020B0604020202020204" pitchFamily="34" charset="0"/>
                  </a:rPr>
                  <a:t>≤ </a:t>
                </a:r>
                <a14:m>
                  <m:oMath xmlns:m="http://schemas.openxmlformats.org/officeDocument/2006/math">
                    <m:sSub>
                      <m:sSubPr>
                        <m:ctrlPr>
                          <a:rPr lang="en-US" sz="2000" b="1" i="1" kern="100">
                            <a:latin typeface="Cambria Math" panose="02040503050406030204" pitchFamily="18" charset="0"/>
                            <a:ea typeface="Aptos" panose="020B0004020202020204" pitchFamily="34" charset="0"/>
                            <a:cs typeface="Arial" panose="020B0604020202020204" pitchFamily="34" charset="0"/>
                          </a:rPr>
                        </m:ctrlPr>
                      </m:sSubPr>
                      <m:e>
                        <m:r>
                          <a:rPr lang="en-US" sz="2000" b="1" i="1" kern="100">
                            <a:latin typeface="Cambria Math" panose="02040503050406030204" pitchFamily="18" charset="0"/>
                            <a:ea typeface="Aptos" panose="020B0004020202020204" pitchFamily="34" charset="0"/>
                            <a:cs typeface="Arial" panose="020B0604020202020204" pitchFamily="34" charset="0"/>
                          </a:rPr>
                          <m:t>𝒎</m:t>
                        </m:r>
                      </m:e>
                      <m:sub>
                        <m:r>
                          <a:rPr lang="en-US" sz="2000" b="1" i="1" kern="100">
                            <a:latin typeface="Cambria Math" panose="02040503050406030204" pitchFamily="18" charset="0"/>
                            <a:ea typeface="Aptos" panose="020B0004020202020204" pitchFamily="34" charset="0"/>
                            <a:cs typeface="Arial" panose="020B0604020202020204" pitchFamily="34" charset="0"/>
                          </a:rPr>
                          <m:t>𝒊𝒋</m:t>
                        </m:r>
                      </m:sub>
                    </m:sSub>
                    <m:r>
                      <a:rPr lang="en-US" sz="2000" b="1" i="1" kern="100">
                        <a:latin typeface="Cambria Math" panose="02040503050406030204" pitchFamily="18" charset="0"/>
                        <a:ea typeface="Aptos" panose="020B0004020202020204" pitchFamily="34" charset="0"/>
                        <a:cs typeface="Arial" panose="020B0604020202020204" pitchFamily="34" charset="0"/>
                      </a:rPr>
                      <m:t>    ∀</m:t>
                    </m:r>
                    <m:r>
                      <a:rPr lang="en-US" sz="2000" b="1" i="1" kern="100">
                        <a:latin typeface="Cambria Math" panose="02040503050406030204" pitchFamily="18" charset="0"/>
                        <a:ea typeface="Aptos" panose="020B0004020202020204" pitchFamily="34" charset="0"/>
                        <a:cs typeface="Arial" panose="020B0604020202020204" pitchFamily="34" charset="0"/>
                      </a:rPr>
                      <m:t>𝒊</m:t>
                    </m:r>
                    <m:r>
                      <a:rPr lang="en-US" sz="2000" b="1" i="1" kern="100">
                        <a:latin typeface="Cambria Math" panose="02040503050406030204" pitchFamily="18" charset="0"/>
                        <a:ea typeface="Aptos" panose="020B0004020202020204" pitchFamily="34" charset="0"/>
                        <a:cs typeface="Arial" panose="020B0604020202020204" pitchFamily="34" charset="0"/>
                      </a:rPr>
                      <m:t>,</m:t>
                    </m:r>
                    <m:r>
                      <a:rPr lang="en-US" sz="2000" b="1" i="1" kern="100">
                        <a:latin typeface="Cambria Math" panose="02040503050406030204" pitchFamily="18" charset="0"/>
                        <a:ea typeface="Aptos" panose="020B0004020202020204" pitchFamily="34" charset="0"/>
                        <a:cs typeface="Arial" panose="020B0604020202020204" pitchFamily="34" charset="0"/>
                      </a:rPr>
                      <m:t>𝒋</m:t>
                    </m:r>
                  </m:oMath>
                </a14:m>
                <a:br>
                  <a:rPr lang="en-US" sz="2000" dirty="0">
                    <a:latin typeface="DM Sans" pitchFamily="2" charset="0"/>
                  </a:rPr>
                </a:br>
                <a:endParaRPr lang="en-US" sz="2000" dirty="0">
                  <a:latin typeface="DM Sans" pitchFamily="2" charset="0"/>
                </a:endParaRPr>
              </a:p>
              <a:p>
                <a:r>
                  <a:rPr lang="en-US" sz="2000" dirty="0">
                    <a:latin typeface="DM Sans" pitchFamily="2" charset="0"/>
                  </a:rPr>
                  <a:t>6. Non-negativity constraints</a:t>
                </a:r>
                <a:br>
                  <a:rPr lang="en-US" sz="2000" dirty="0">
                    <a:latin typeface="DM Sans" pitchFamily="2" charset="0"/>
                  </a:rPr>
                </a:br>
                <a:r>
                  <a:rPr lang="en-US" sz="2000" dirty="0">
                    <a:latin typeface="DM Sans" pitchFamily="2" charset="0"/>
                  </a:rPr>
                  <a:t>	</a:t>
                </a:r>
                <a:r>
                  <a:rPr lang="en-US" sz="2000"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ea typeface="Cambria Math" panose="02040503050406030204" pitchFamily="18" charset="0"/>
                  </a:rPr>
                  <a:t>𝒏 , 𝒎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𝒄</m:t>
                        </m:r>
                      </m:e>
                      <m:sub>
                        <m:r>
                          <a:rPr lang="en-US" sz="2000" b="1" i="1" dirty="0">
                            <a:latin typeface="Cambria Math" panose="02040503050406030204" pitchFamily="18" charset="0"/>
                          </a:rPr>
                          <m:t>𝒊</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𝒄</m:t>
                        </m:r>
                      </m:e>
                      <m:sub>
                        <m:r>
                          <a:rPr lang="en-US" sz="2000" b="1" i="1" dirty="0">
                            <a:latin typeface="Cambria Math" panose="02040503050406030204" pitchFamily="18" charset="0"/>
                          </a:rPr>
                          <m:t>𝒌</m:t>
                        </m:r>
                      </m:sub>
                    </m:sSub>
                  </m:oMath>
                </a14:m>
                <a:r>
                  <a:rPr lang="en-US" sz="20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𝒑</m:t>
                        </m:r>
                      </m:e>
                      <m:sub>
                        <m:r>
                          <a:rPr lang="en-US" sz="2000" b="1" i="1" dirty="0">
                            <a:latin typeface="Cambria Math" panose="02040503050406030204" pitchFamily="18" charset="0"/>
                          </a:rPr>
                          <m:t>𝒊</m:t>
                        </m:r>
                      </m:sub>
                    </m:sSub>
                    <m:r>
                      <a:rPr lang="en-US" sz="2000" b="1" i="1" dirty="0">
                        <a:latin typeface="Cambria Math" panose="02040503050406030204" pitchFamily="18" charset="0"/>
                      </a:rPr>
                      <m:t> </m:t>
                    </m:r>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𝒃</m:t>
                        </m:r>
                      </m:e>
                      <m:sub>
                        <m:r>
                          <a:rPr lang="en-US" sz="2000" b="1" i="1" dirty="0">
                            <a:latin typeface="Cambria Math" panose="02040503050406030204" pitchFamily="18" charset="0"/>
                          </a:rPr>
                          <m:t>𝒓</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𝑹</m:t>
                        </m:r>
                      </m:e>
                      <m:sub>
                        <m:r>
                          <a:rPr lang="en-US" sz="2000" b="1" i="1" dirty="0">
                            <a:latin typeface="Cambria Math" panose="02040503050406030204" pitchFamily="18" charset="0"/>
                          </a:rPr>
                          <m:t>𝒌</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𝒓</m:t>
                        </m:r>
                      </m:e>
                      <m:sub>
                        <m:r>
                          <a:rPr lang="en-US" sz="2000" b="1" i="1" dirty="0">
                            <a:latin typeface="Cambria Math" panose="02040503050406030204" pitchFamily="18" charset="0"/>
                          </a:rPr>
                          <m:t>𝒊𝒋𝒌</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𝒎𝒊𝒏</m:t>
                        </m:r>
                        <m:r>
                          <a:rPr lang="en-US" sz="2000" b="1" i="1" dirty="0">
                            <a:latin typeface="Cambria Math" panose="02040503050406030204" pitchFamily="18" charset="0"/>
                          </a:rPr>
                          <m:t>(</m:t>
                        </m:r>
                        <m:r>
                          <a:rPr lang="en-US" sz="2000" b="1" i="1" dirty="0">
                            <a:latin typeface="Cambria Math" panose="02040503050406030204" pitchFamily="18" charset="0"/>
                          </a:rPr>
                          <m:t>𝒊</m:t>
                        </m:r>
                        <m:r>
                          <a:rPr lang="en-US" sz="2000" b="1" i="1" dirty="0">
                            <a:latin typeface="Cambria Math" panose="02040503050406030204" pitchFamily="18" charset="0"/>
                          </a:rPr>
                          <m:t>)</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𝒎𝒂𝒙</m:t>
                        </m:r>
                        <m:r>
                          <a:rPr lang="en-US" sz="2000" b="1" i="1" dirty="0">
                            <a:latin typeface="Cambria Math" panose="02040503050406030204" pitchFamily="18" charset="0"/>
                          </a:rPr>
                          <m:t>(</m:t>
                        </m:r>
                        <m:r>
                          <a:rPr lang="en-US" sz="2000" b="1" i="1" dirty="0">
                            <a:latin typeface="Cambria Math" panose="02040503050406030204" pitchFamily="18" charset="0"/>
                          </a:rPr>
                          <m:t>𝒊</m:t>
                        </m:r>
                        <m:r>
                          <a:rPr lang="en-US" sz="2000" b="1" i="1" dirty="0">
                            <a:latin typeface="Cambria Math" panose="02040503050406030204" pitchFamily="18" charset="0"/>
                          </a:rPr>
                          <m:t>)</m:t>
                        </m:r>
                      </m:sub>
                    </m:sSub>
                  </m:oMath>
                </a14:m>
                <a:r>
                  <a:rPr lang="en-US" sz="2000" dirty="0">
                    <a:solidFill>
                      <a:srgbClr val="000000"/>
                    </a:solidFill>
                    <a:latin typeface="Cambria Math" panose="02040503050406030204" pitchFamily="18" charset="0"/>
                    <a:ea typeface="Cambria Math" panose="02040503050406030204" pitchFamily="18" charset="0"/>
                  </a:rPr>
                  <a:t> ,</a:t>
                </a:r>
                <a:r>
                  <a:rPr lang="en-US" sz="2000" b="1" dirty="0"/>
                  <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𝒅</m:t>
                        </m:r>
                      </m:e>
                      <m:sub>
                        <m:r>
                          <a:rPr lang="en-US" sz="2000" b="1" i="1" dirty="0">
                            <a:latin typeface="Cambria Math" panose="02040503050406030204" pitchFamily="18" charset="0"/>
                          </a:rPr>
                          <m:t>𝒊𝒋</m:t>
                        </m:r>
                      </m:sub>
                    </m:sSub>
                  </m:oMath>
                </a14:m>
                <a:r>
                  <a:rPr lang="en-US" sz="2000" dirty="0">
                    <a:solidFill>
                      <a:srgbClr val="000000"/>
                    </a:solidFill>
                    <a:latin typeface="Cambria Math" panose="02040503050406030204" pitchFamily="18" charset="0"/>
                    <a:ea typeface="Cambria Math" panose="02040503050406030204" pitchFamily="18" charset="0"/>
                  </a:rPr>
                  <a:t> ≥ 𝟎 </a:t>
                </a:r>
                <a:br>
                  <a:rPr lang="en-US" sz="2000" dirty="0">
                    <a:latin typeface="DM Sans" pitchFamily="2" charset="0"/>
                  </a:rPr>
                </a:br>
                <a:endParaRPr lang="en-US" sz="2000" dirty="0">
                  <a:latin typeface="DM Sans" pitchFamily="2" charset="0"/>
                </a:endParaRPr>
              </a:p>
            </p:txBody>
          </p:sp>
        </mc:Choice>
        <mc:Fallback xmlns="">
          <p:sp>
            <p:nvSpPr>
              <p:cNvPr id="2" name="TextBox 1">
                <a:extLst>
                  <a:ext uri="{FF2B5EF4-FFF2-40B4-BE49-F238E27FC236}">
                    <a16:creationId xmlns:a16="http://schemas.microsoft.com/office/drawing/2014/main" id="{9FEAD26D-164C-DCFC-67CF-922342B66132}"/>
                  </a:ext>
                </a:extLst>
              </p:cNvPr>
              <p:cNvSpPr txBox="1">
                <a:spLocks noRot="1" noChangeAspect="1" noMove="1" noResize="1" noEditPoints="1" noAdjustHandles="1" noChangeArrowheads="1" noChangeShapeType="1" noTextEdit="1"/>
              </p:cNvSpPr>
              <p:nvPr/>
            </p:nvSpPr>
            <p:spPr>
              <a:xfrm>
                <a:off x="3212140" y="346093"/>
                <a:ext cx="8998609" cy="6640216"/>
              </a:xfrm>
              <a:prstGeom prst="rect">
                <a:avLst/>
              </a:prstGeom>
              <a:blipFill>
                <a:blip r:embed="rId2"/>
                <a:stretch>
                  <a:fillRect l="-745" t="-4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35450D5-B381-5302-44CB-D539E0AF131E}"/>
              </a:ext>
            </a:extLst>
          </p:cNvPr>
          <p:cNvSpPr txBox="1"/>
          <p:nvPr/>
        </p:nvSpPr>
        <p:spPr>
          <a:xfrm>
            <a:off x="482501" y="3063158"/>
            <a:ext cx="2003374" cy="461665"/>
          </a:xfrm>
          <a:prstGeom prst="rect">
            <a:avLst/>
          </a:prstGeom>
          <a:noFill/>
        </p:spPr>
        <p:txBody>
          <a:bodyPr wrap="square" rtlCol="0">
            <a:spAutoFit/>
          </a:bodyPr>
          <a:lstStyle/>
          <a:p>
            <a:r>
              <a:rPr lang="en-US" sz="2400" b="1" u="sng" dirty="0">
                <a:latin typeface="DM Sans" pitchFamily="2" charset="0"/>
              </a:rPr>
              <a:t>Constraints:</a:t>
            </a:r>
          </a:p>
        </p:txBody>
      </p:sp>
      <p:sp>
        <p:nvSpPr>
          <p:cNvPr id="15" name="Freeform: Shape 14">
            <a:extLst>
              <a:ext uri="{FF2B5EF4-FFF2-40B4-BE49-F238E27FC236}">
                <a16:creationId xmlns:a16="http://schemas.microsoft.com/office/drawing/2014/main" id="{932E980D-B549-C2F7-017F-1BEFC58919E9}"/>
              </a:ext>
            </a:extLst>
          </p:cNvPr>
          <p:cNvSpPr/>
          <p:nvPr/>
        </p:nvSpPr>
        <p:spPr>
          <a:xfrm>
            <a:off x="2541453" y="456988"/>
            <a:ext cx="347788" cy="5749047"/>
          </a:xfrm>
          <a:custGeom>
            <a:avLst/>
            <a:gdLst>
              <a:gd name="connsiteX0" fmla="*/ 248055 w 347788"/>
              <a:gd name="connsiteY0" fmla="*/ 0 h 5787958"/>
              <a:gd name="connsiteX1" fmla="*/ 330740 w 347788"/>
              <a:gd name="connsiteY1" fmla="*/ 82685 h 5787958"/>
              <a:gd name="connsiteX2" fmla="*/ 248055 w 347788"/>
              <a:gd name="connsiteY2" fmla="*/ 165370 h 5787958"/>
              <a:gd name="connsiteX3" fmla="*/ 248055 w 347788"/>
              <a:gd name="connsiteY3" fmla="*/ 124028 h 5787958"/>
              <a:gd name="connsiteX4" fmla="*/ 144699 w 347788"/>
              <a:gd name="connsiteY4" fmla="*/ 124028 h 5787958"/>
              <a:gd name="connsiteX5" fmla="*/ 82685 w 347788"/>
              <a:gd name="connsiteY5" fmla="*/ 186042 h 5787958"/>
              <a:gd name="connsiteX6" fmla="*/ 82685 w 347788"/>
              <a:gd name="connsiteY6" fmla="*/ 1135705 h 5787958"/>
              <a:gd name="connsiteX7" fmla="*/ 268608 w 347788"/>
              <a:gd name="connsiteY7" fmla="*/ 1135705 h 5787958"/>
              <a:gd name="connsiteX8" fmla="*/ 268608 w 347788"/>
              <a:gd name="connsiteY8" fmla="*/ 1099226 h 5787958"/>
              <a:gd name="connsiteX9" fmla="*/ 341565 w 347788"/>
              <a:gd name="connsiteY9" fmla="*/ 1172184 h 5787958"/>
              <a:gd name="connsiteX10" fmla="*/ 268608 w 347788"/>
              <a:gd name="connsiteY10" fmla="*/ 1245141 h 5787958"/>
              <a:gd name="connsiteX11" fmla="*/ 268608 w 347788"/>
              <a:gd name="connsiteY11" fmla="*/ 1208662 h 5787958"/>
              <a:gd name="connsiteX12" fmla="*/ 82685 w 347788"/>
              <a:gd name="connsiteY12" fmla="*/ 1208662 h 5787958"/>
              <a:gd name="connsiteX13" fmla="*/ 82685 w 347788"/>
              <a:gd name="connsiteY13" fmla="*/ 1877438 h 5787958"/>
              <a:gd name="connsiteX14" fmla="*/ 82685 w 347788"/>
              <a:gd name="connsiteY14" fmla="*/ 2149004 h 5787958"/>
              <a:gd name="connsiteX15" fmla="*/ 265103 w 347788"/>
              <a:gd name="connsiteY15" fmla="*/ 2149004 h 5787958"/>
              <a:gd name="connsiteX16" fmla="*/ 265103 w 347788"/>
              <a:gd name="connsiteY16" fmla="*/ 2107661 h 5787958"/>
              <a:gd name="connsiteX17" fmla="*/ 347788 w 347788"/>
              <a:gd name="connsiteY17" fmla="*/ 2190346 h 5787958"/>
              <a:gd name="connsiteX18" fmla="*/ 265103 w 347788"/>
              <a:gd name="connsiteY18" fmla="*/ 2273031 h 5787958"/>
              <a:gd name="connsiteX19" fmla="*/ 265103 w 347788"/>
              <a:gd name="connsiteY19" fmla="*/ 2231689 h 5787958"/>
              <a:gd name="connsiteX20" fmla="*/ 82685 w 347788"/>
              <a:gd name="connsiteY20" fmla="*/ 2231689 h 5787958"/>
              <a:gd name="connsiteX21" fmla="*/ 82685 w 347788"/>
              <a:gd name="connsiteY21" fmla="*/ 3423327 h 5787958"/>
              <a:gd name="connsiteX22" fmla="*/ 265103 w 347788"/>
              <a:gd name="connsiteY22" fmla="*/ 3423327 h 5787958"/>
              <a:gd name="connsiteX23" fmla="*/ 265103 w 347788"/>
              <a:gd name="connsiteY23" fmla="*/ 3381984 h 5787958"/>
              <a:gd name="connsiteX24" fmla="*/ 347788 w 347788"/>
              <a:gd name="connsiteY24" fmla="*/ 3464669 h 5787958"/>
              <a:gd name="connsiteX25" fmla="*/ 265103 w 347788"/>
              <a:gd name="connsiteY25" fmla="*/ 3547354 h 5787958"/>
              <a:gd name="connsiteX26" fmla="*/ 265103 w 347788"/>
              <a:gd name="connsiteY26" fmla="*/ 3506012 h 5787958"/>
              <a:gd name="connsiteX27" fmla="*/ 82685 w 347788"/>
              <a:gd name="connsiteY27" fmla="*/ 3506012 h 5787958"/>
              <a:gd name="connsiteX28" fmla="*/ 82685 w 347788"/>
              <a:gd name="connsiteY28" fmla="*/ 4389608 h 5787958"/>
              <a:gd name="connsiteX29" fmla="*/ 258882 w 347788"/>
              <a:gd name="connsiteY29" fmla="*/ 4389608 h 5787958"/>
              <a:gd name="connsiteX30" fmla="*/ 258882 w 347788"/>
              <a:gd name="connsiteY30" fmla="*/ 4348265 h 5787958"/>
              <a:gd name="connsiteX31" fmla="*/ 341567 w 347788"/>
              <a:gd name="connsiteY31" fmla="*/ 4430950 h 5787958"/>
              <a:gd name="connsiteX32" fmla="*/ 258882 w 347788"/>
              <a:gd name="connsiteY32" fmla="*/ 4513635 h 5787958"/>
              <a:gd name="connsiteX33" fmla="*/ 258882 w 347788"/>
              <a:gd name="connsiteY33" fmla="*/ 4472293 h 5787958"/>
              <a:gd name="connsiteX34" fmla="*/ 82685 w 347788"/>
              <a:gd name="connsiteY34" fmla="*/ 4472293 h 5787958"/>
              <a:gd name="connsiteX35" fmla="*/ 82685 w 347788"/>
              <a:gd name="connsiteY35" fmla="*/ 5601916 h 5787958"/>
              <a:gd name="connsiteX36" fmla="*/ 144699 w 347788"/>
              <a:gd name="connsiteY36" fmla="*/ 5663930 h 5787958"/>
              <a:gd name="connsiteX37" fmla="*/ 248055 w 347788"/>
              <a:gd name="connsiteY37" fmla="*/ 5663930 h 5787958"/>
              <a:gd name="connsiteX38" fmla="*/ 248055 w 347788"/>
              <a:gd name="connsiteY38" fmla="*/ 5622588 h 5787958"/>
              <a:gd name="connsiteX39" fmla="*/ 330740 w 347788"/>
              <a:gd name="connsiteY39" fmla="*/ 5705273 h 5787958"/>
              <a:gd name="connsiteX40" fmla="*/ 248055 w 347788"/>
              <a:gd name="connsiteY40" fmla="*/ 5787958 h 5787958"/>
              <a:gd name="connsiteX41" fmla="*/ 248055 w 347788"/>
              <a:gd name="connsiteY41" fmla="*/ 5746615 h 5787958"/>
              <a:gd name="connsiteX42" fmla="*/ 144699 w 347788"/>
              <a:gd name="connsiteY42" fmla="*/ 5746616 h 5787958"/>
              <a:gd name="connsiteX43" fmla="*/ 0 w 347788"/>
              <a:gd name="connsiteY43" fmla="*/ 5601917 h 5787958"/>
              <a:gd name="connsiteX44" fmla="*/ 0 w 347788"/>
              <a:gd name="connsiteY44" fmla="*/ 1877438 h 5787958"/>
              <a:gd name="connsiteX45" fmla="*/ 0 w 347788"/>
              <a:gd name="connsiteY45" fmla="*/ 186041 h 5787958"/>
              <a:gd name="connsiteX46" fmla="*/ 144699 w 347788"/>
              <a:gd name="connsiteY46" fmla="*/ 41342 h 5787958"/>
              <a:gd name="connsiteX47" fmla="*/ 248055 w 347788"/>
              <a:gd name="connsiteY47" fmla="*/ 41343 h 578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7788" h="5787958">
                <a:moveTo>
                  <a:pt x="248055" y="0"/>
                </a:moveTo>
                <a:lnTo>
                  <a:pt x="330740" y="82685"/>
                </a:lnTo>
                <a:lnTo>
                  <a:pt x="248055" y="165370"/>
                </a:lnTo>
                <a:lnTo>
                  <a:pt x="248055" y="124028"/>
                </a:lnTo>
                <a:lnTo>
                  <a:pt x="144699" y="124028"/>
                </a:lnTo>
                <a:cubicBezTo>
                  <a:pt x="110450" y="124028"/>
                  <a:pt x="82685" y="151793"/>
                  <a:pt x="82685" y="186042"/>
                </a:cubicBezTo>
                <a:lnTo>
                  <a:pt x="82685" y="1135705"/>
                </a:lnTo>
                <a:lnTo>
                  <a:pt x="268608" y="1135705"/>
                </a:lnTo>
                <a:lnTo>
                  <a:pt x="268608" y="1099226"/>
                </a:lnTo>
                <a:lnTo>
                  <a:pt x="341565" y="1172184"/>
                </a:lnTo>
                <a:lnTo>
                  <a:pt x="268608" y="1245141"/>
                </a:lnTo>
                <a:lnTo>
                  <a:pt x="268608" y="1208662"/>
                </a:lnTo>
                <a:lnTo>
                  <a:pt x="82685" y="1208662"/>
                </a:lnTo>
                <a:lnTo>
                  <a:pt x="82685" y="1877438"/>
                </a:lnTo>
                <a:lnTo>
                  <a:pt x="82685" y="2149004"/>
                </a:lnTo>
                <a:lnTo>
                  <a:pt x="265103" y="2149004"/>
                </a:lnTo>
                <a:lnTo>
                  <a:pt x="265103" y="2107661"/>
                </a:lnTo>
                <a:lnTo>
                  <a:pt x="347788" y="2190346"/>
                </a:lnTo>
                <a:lnTo>
                  <a:pt x="265103" y="2273031"/>
                </a:lnTo>
                <a:lnTo>
                  <a:pt x="265103" y="2231689"/>
                </a:lnTo>
                <a:lnTo>
                  <a:pt x="82685" y="2231689"/>
                </a:lnTo>
                <a:lnTo>
                  <a:pt x="82685" y="3423327"/>
                </a:lnTo>
                <a:lnTo>
                  <a:pt x="265103" y="3423327"/>
                </a:lnTo>
                <a:lnTo>
                  <a:pt x="265103" y="3381984"/>
                </a:lnTo>
                <a:lnTo>
                  <a:pt x="347788" y="3464669"/>
                </a:lnTo>
                <a:lnTo>
                  <a:pt x="265103" y="3547354"/>
                </a:lnTo>
                <a:lnTo>
                  <a:pt x="265103" y="3506012"/>
                </a:lnTo>
                <a:lnTo>
                  <a:pt x="82685" y="3506012"/>
                </a:lnTo>
                <a:lnTo>
                  <a:pt x="82685" y="4389608"/>
                </a:lnTo>
                <a:lnTo>
                  <a:pt x="258882" y="4389608"/>
                </a:lnTo>
                <a:lnTo>
                  <a:pt x="258882" y="4348265"/>
                </a:lnTo>
                <a:lnTo>
                  <a:pt x="341567" y="4430950"/>
                </a:lnTo>
                <a:lnTo>
                  <a:pt x="258882" y="4513635"/>
                </a:lnTo>
                <a:lnTo>
                  <a:pt x="258882" y="4472293"/>
                </a:lnTo>
                <a:lnTo>
                  <a:pt x="82685" y="4472293"/>
                </a:lnTo>
                <a:lnTo>
                  <a:pt x="82685" y="5601916"/>
                </a:lnTo>
                <a:cubicBezTo>
                  <a:pt x="82685" y="5636165"/>
                  <a:pt x="110450" y="5663930"/>
                  <a:pt x="144699" y="5663930"/>
                </a:cubicBezTo>
                <a:lnTo>
                  <a:pt x="248055" y="5663930"/>
                </a:lnTo>
                <a:lnTo>
                  <a:pt x="248055" y="5622588"/>
                </a:lnTo>
                <a:lnTo>
                  <a:pt x="330740" y="5705273"/>
                </a:lnTo>
                <a:lnTo>
                  <a:pt x="248055" y="5787958"/>
                </a:lnTo>
                <a:lnTo>
                  <a:pt x="248055" y="5746615"/>
                </a:lnTo>
                <a:lnTo>
                  <a:pt x="144699" y="5746616"/>
                </a:lnTo>
                <a:cubicBezTo>
                  <a:pt x="64784" y="5746616"/>
                  <a:pt x="0" y="5681832"/>
                  <a:pt x="0" y="5601917"/>
                </a:cubicBezTo>
                <a:lnTo>
                  <a:pt x="0" y="1877438"/>
                </a:lnTo>
                <a:lnTo>
                  <a:pt x="0" y="186041"/>
                </a:lnTo>
                <a:cubicBezTo>
                  <a:pt x="0" y="106126"/>
                  <a:pt x="64784" y="41342"/>
                  <a:pt x="144699" y="41342"/>
                </a:cubicBezTo>
                <a:lnTo>
                  <a:pt x="248055" y="4134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descr="A yellow chain link&#10;&#10;Description automatically generated">
            <a:extLst>
              <a:ext uri="{FF2B5EF4-FFF2-40B4-BE49-F238E27FC236}">
                <a16:creationId xmlns:a16="http://schemas.microsoft.com/office/drawing/2014/main" id="{184CBE95-AD2E-233F-7F3D-3257F8C21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8212" flipV="1">
            <a:off x="-69351" y="2952347"/>
            <a:ext cx="683285" cy="683285"/>
          </a:xfrm>
          <a:prstGeom prst="rect">
            <a:avLst/>
          </a:prstGeom>
        </p:spPr>
      </p:pic>
    </p:spTree>
    <p:extLst>
      <p:ext uri="{BB962C8B-B14F-4D97-AF65-F5344CB8AC3E}">
        <p14:creationId xmlns:p14="http://schemas.microsoft.com/office/powerpoint/2010/main" val="3490324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42"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43" name="Straight Connector 42">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Isosceles Triangle 8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a:extLst>
              <a:ext uri="{FF2B5EF4-FFF2-40B4-BE49-F238E27FC236}">
                <a16:creationId xmlns:a16="http://schemas.microsoft.com/office/drawing/2014/main" id="{3A91CED2-23BE-E98B-F3C0-E752B66DD5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93" t="10824" r="5598"/>
          <a:stretch/>
        </p:blipFill>
        <p:spPr>
          <a:xfrm>
            <a:off x="5287616" y="-1"/>
            <a:ext cx="6904383"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文本框 29">
            <a:extLst>
              <a:ext uri="{FF2B5EF4-FFF2-40B4-BE49-F238E27FC236}">
                <a16:creationId xmlns:a16="http://schemas.microsoft.com/office/drawing/2014/main" id="{D481B690-9B87-E184-9D32-893A7346F7DE}"/>
              </a:ext>
            </a:extLst>
          </p:cNvPr>
          <p:cNvSpPr txBox="1"/>
          <p:nvPr/>
        </p:nvSpPr>
        <p:spPr>
          <a:xfrm>
            <a:off x="811875" y="2402941"/>
            <a:ext cx="5114597" cy="1646084"/>
          </a:xfrm>
          <a:prstGeom prst="rect">
            <a:avLst/>
          </a:prstGeom>
        </p:spPr>
        <p:txBody>
          <a:bodyPr vert="horz" lIns="91440" tIns="45720" rIns="91440" bIns="45720" rtlCol="0" anchor="b">
            <a:noAutofit/>
          </a:bodyPr>
          <a:lstStyle/>
          <a:p>
            <a:pPr algn="r">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Data Collection </a:t>
            </a:r>
            <a:b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br>
            <a: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&amp; Preprocessing</a:t>
            </a:r>
          </a:p>
        </p:txBody>
      </p:sp>
      <p:cxnSp>
        <p:nvCxnSpPr>
          <p:cNvPr id="84" name="Straight Connector 8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67651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06B7DED-5B47-9881-4304-332C22724201}"/>
              </a:ext>
            </a:extLst>
          </p:cNvPr>
          <p:cNvSpPr txBox="1">
            <a:spLocks/>
          </p:cNvSpPr>
          <p:nvPr/>
        </p:nvSpPr>
        <p:spPr>
          <a:xfrm>
            <a:off x="1224816" y="487017"/>
            <a:ext cx="5217172" cy="626166"/>
          </a:xfrm>
          <a:prstGeom prst="rect">
            <a:avLst/>
          </a:prstGeom>
        </p:spPr>
        <p:txBody>
          <a:bodyPr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latin typeface="DM Sans" pitchFamily="2" charset="0"/>
              </a:rPr>
              <a:t>Data Collection</a:t>
            </a:r>
          </a:p>
        </p:txBody>
      </p:sp>
      <p:sp>
        <p:nvSpPr>
          <p:cNvPr id="3" name="Content Placeholder 4">
            <a:extLst>
              <a:ext uri="{FF2B5EF4-FFF2-40B4-BE49-F238E27FC236}">
                <a16:creationId xmlns:a16="http://schemas.microsoft.com/office/drawing/2014/main" id="{E2B68AF2-9D34-1CCE-EE88-AB4E3AC5B0BE}"/>
              </a:ext>
            </a:extLst>
          </p:cNvPr>
          <p:cNvSpPr txBox="1">
            <a:spLocks/>
          </p:cNvSpPr>
          <p:nvPr/>
        </p:nvSpPr>
        <p:spPr>
          <a:xfrm>
            <a:off x="995378" y="1618383"/>
            <a:ext cx="6390022" cy="4802295"/>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tx1"/>
              </a:buClr>
              <a:buSzPct val="100000"/>
              <a:buFont typeface="Wingdings" panose="05000000000000000000" pitchFamily="2" charset="2"/>
              <a:buChar char="v"/>
            </a:pPr>
            <a:r>
              <a:rPr lang="en-US" sz="2400" b="1" dirty="0">
                <a:solidFill>
                  <a:schemeClr val="tx1"/>
                </a:solidFill>
                <a:latin typeface="DM Sans" pitchFamily="2" charset="0"/>
              </a:rPr>
              <a:t>Data Collection Sources :  </a:t>
            </a:r>
            <a:r>
              <a:rPr lang="en-US" sz="2400" dirty="0">
                <a:solidFill>
                  <a:schemeClr val="tx1"/>
                </a:solidFill>
                <a:latin typeface="DM Sans" pitchFamily="2" charset="0"/>
              </a:rPr>
              <a:t>Most of the data was collected from Egypt Tours Portal Company and it depends on industry reports and market research surveys, providing information on tour package costs, resource availability, demand patterns, and pricing structures.</a:t>
            </a:r>
            <a:br>
              <a:rPr lang="en-US" sz="2400" dirty="0">
                <a:solidFill>
                  <a:schemeClr val="tx1"/>
                </a:solidFill>
                <a:latin typeface="DM Sans" pitchFamily="2" charset="0"/>
              </a:rPr>
            </a:br>
            <a:endParaRPr lang="en-US" sz="2400" dirty="0">
              <a:solidFill>
                <a:schemeClr val="tx1"/>
              </a:solidFill>
              <a:latin typeface="DM Sans" pitchFamily="2" charset="0"/>
            </a:endParaRPr>
          </a:p>
          <a:p>
            <a:pPr>
              <a:buClr>
                <a:schemeClr val="tx1"/>
              </a:buClr>
              <a:buSzPct val="100000"/>
              <a:buFont typeface="Wingdings" panose="05000000000000000000" pitchFamily="2" charset="2"/>
              <a:buChar char="v"/>
            </a:pPr>
            <a:r>
              <a:rPr lang="en-US" sz="2400" b="1" dirty="0">
                <a:solidFill>
                  <a:schemeClr val="tx1"/>
                </a:solidFill>
                <a:latin typeface="DM Sans" pitchFamily="2" charset="0"/>
              </a:rPr>
              <a:t>Challenges: </a:t>
            </a:r>
            <a:r>
              <a:rPr lang="en-US" sz="2400" dirty="0">
                <a:solidFill>
                  <a:schemeClr val="tx1"/>
                </a:solidFill>
                <a:latin typeface="DM Sans" pitchFamily="2" charset="0"/>
              </a:rPr>
              <a:t>Due to confidentiality, some critical data points were not shared by the companies.</a:t>
            </a:r>
            <a:br>
              <a:rPr lang="en-US" sz="2400" dirty="0">
                <a:solidFill>
                  <a:schemeClr val="tx1"/>
                </a:solidFill>
                <a:latin typeface="DM Sans" pitchFamily="2" charset="0"/>
              </a:rPr>
            </a:br>
            <a:endParaRPr lang="en-US" sz="2400" dirty="0">
              <a:solidFill>
                <a:schemeClr val="tx1"/>
              </a:solidFill>
              <a:latin typeface="DM Sans" pitchFamily="2" charset="0"/>
            </a:endParaRPr>
          </a:p>
          <a:p>
            <a:pPr>
              <a:buClr>
                <a:schemeClr val="tx1"/>
              </a:buClr>
              <a:buSzPct val="100000"/>
              <a:buFont typeface="Wingdings" panose="05000000000000000000" pitchFamily="2" charset="2"/>
              <a:buChar char="v"/>
            </a:pPr>
            <a:r>
              <a:rPr lang="en-US" sz="2400" b="1" dirty="0">
                <a:solidFill>
                  <a:schemeClr val="tx1"/>
                </a:solidFill>
                <a:latin typeface="DM Sans" pitchFamily="2" charset="0"/>
              </a:rPr>
              <a:t>Solution: </a:t>
            </a:r>
            <a:r>
              <a:rPr lang="en-US" sz="2400" dirty="0">
                <a:solidFill>
                  <a:schemeClr val="tx1"/>
                </a:solidFill>
                <a:latin typeface="DM Sans" pitchFamily="2" charset="0"/>
              </a:rPr>
              <a:t>Hypothetical data was created to simulate essential variables and combined with real-world data which we got.</a:t>
            </a:r>
          </a:p>
        </p:txBody>
      </p:sp>
      <p:pic>
        <p:nvPicPr>
          <p:cNvPr id="5" name="Picture 4" descr="A group of icons on a black background&#10;&#10;Description automatically generated">
            <a:extLst>
              <a:ext uri="{FF2B5EF4-FFF2-40B4-BE49-F238E27FC236}">
                <a16:creationId xmlns:a16="http://schemas.microsoft.com/office/drawing/2014/main" id="{25024C28-5595-9E0F-5556-CB4FDD3ECE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711" y="437322"/>
            <a:ext cx="775593" cy="775593"/>
          </a:xfrm>
          <a:prstGeom prst="rect">
            <a:avLst/>
          </a:prstGeom>
        </p:spPr>
      </p:pic>
      <p:pic>
        <p:nvPicPr>
          <p:cNvPr id="6" name="Picture 5">
            <a:extLst>
              <a:ext uri="{FF2B5EF4-FFF2-40B4-BE49-F238E27FC236}">
                <a16:creationId xmlns:a16="http://schemas.microsoft.com/office/drawing/2014/main" id="{4600D014-402C-F82A-6860-BDD0BDA0D0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71809" y="1618383"/>
            <a:ext cx="4054539" cy="2574888"/>
          </a:xfrm>
          <a:prstGeom prst="rect">
            <a:avLst/>
          </a:prstGeom>
        </p:spPr>
      </p:pic>
    </p:spTree>
    <p:extLst>
      <p:ext uri="{BB962C8B-B14F-4D97-AF65-F5344CB8AC3E}">
        <p14:creationId xmlns:p14="http://schemas.microsoft.com/office/powerpoint/2010/main" val="15736832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omputer&#10;&#10;Description automatically generated">
            <a:extLst>
              <a:ext uri="{FF2B5EF4-FFF2-40B4-BE49-F238E27FC236}">
                <a16:creationId xmlns:a16="http://schemas.microsoft.com/office/drawing/2014/main" id="{C17EA833-C6B4-23E6-CBFD-5903E9E36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26" y="1713714"/>
            <a:ext cx="11282348" cy="4190129"/>
          </a:xfrm>
          <a:prstGeom prst="rect">
            <a:avLst/>
          </a:prstGeom>
        </p:spPr>
      </p:pic>
      <p:sp>
        <p:nvSpPr>
          <p:cNvPr id="3" name="Title 1">
            <a:extLst>
              <a:ext uri="{FF2B5EF4-FFF2-40B4-BE49-F238E27FC236}">
                <a16:creationId xmlns:a16="http://schemas.microsoft.com/office/drawing/2014/main" id="{45685789-8DAE-5B55-C1FE-1A0483EC82F9}"/>
              </a:ext>
            </a:extLst>
          </p:cNvPr>
          <p:cNvSpPr txBox="1">
            <a:spLocks/>
          </p:cNvSpPr>
          <p:nvPr/>
        </p:nvSpPr>
        <p:spPr>
          <a:xfrm>
            <a:off x="1221574" y="447271"/>
            <a:ext cx="10515600" cy="549275"/>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tx1"/>
                </a:solidFill>
                <a:latin typeface="DM Sans" pitchFamily="2" charset="0"/>
              </a:rPr>
              <a:t>Identifying Relevant Data and Verifying:</a:t>
            </a:r>
          </a:p>
        </p:txBody>
      </p:sp>
      <p:pic>
        <p:nvPicPr>
          <p:cNvPr id="5" name="Picture 4" descr="A graphic of a graph and a warning sign&#10;&#10;Description automatically generated">
            <a:extLst>
              <a:ext uri="{FF2B5EF4-FFF2-40B4-BE49-F238E27FC236}">
                <a16:creationId xmlns:a16="http://schemas.microsoft.com/office/drawing/2014/main" id="{23B91036-D9D4-A76A-EEEC-4C4A01B605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033" y="311637"/>
            <a:ext cx="820541" cy="820541"/>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396490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9C13-1DE1-3311-ACCE-60C7CF6994A0}"/>
              </a:ext>
            </a:extLst>
          </p:cNvPr>
          <p:cNvSpPr txBox="1">
            <a:spLocks/>
          </p:cNvSpPr>
          <p:nvPr/>
        </p:nvSpPr>
        <p:spPr>
          <a:xfrm>
            <a:off x="1156252" y="357817"/>
            <a:ext cx="10515600" cy="5989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latin typeface="DM Sans" pitchFamily="2" charset="0"/>
              </a:rPr>
              <a:t>Data Preprocessing &amp; Transformation: </a:t>
            </a:r>
          </a:p>
        </p:txBody>
      </p:sp>
      <p:pic>
        <p:nvPicPr>
          <p:cNvPr id="4" name="Picture 3" descr="A gear with arrows pointing to the center&#10;&#10;Description automatically generated">
            <a:extLst>
              <a:ext uri="{FF2B5EF4-FFF2-40B4-BE49-F238E27FC236}">
                <a16:creationId xmlns:a16="http://schemas.microsoft.com/office/drawing/2014/main" id="{409A2AB7-46B9-6BF2-FA0E-AF670B249C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382" y="228092"/>
            <a:ext cx="858419" cy="858419"/>
          </a:xfrm>
          <a:prstGeom prst="rect">
            <a:avLst/>
          </a:prstGeom>
        </p:spPr>
      </p:pic>
      <p:sp>
        <p:nvSpPr>
          <p:cNvPr id="5" name="Content Placeholder 2">
            <a:extLst>
              <a:ext uri="{FF2B5EF4-FFF2-40B4-BE49-F238E27FC236}">
                <a16:creationId xmlns:a16="http://schemas.microsoft.com/office/drawing/2014/main" id="{E548A4CE-F5D3-B246-B238-ACA766C28164}"/>
              </a:ext>
            </a:extLst>
          </p:cNvPr>
          <p:cNvSpPr txBox="1">
            <a:spLocks/>
          </p:cNvSpPr>
          <p:nvPr/>
        </p:nvSpPr>
        <p:spPr>
          <a:xfrm>
            <a:off x="712305" y="1606963"/>
            <a:ext cx="11479695" cy="480376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tx1"/>
              </a:buClr>
              <a:buSzPct val="100000"/>
              <a:buFont typeface="Wingdings" panose="05000000000000000000" pitchFamily="2" charset="2"/>
              <a:buChar char="v"/>
            </a:pPr>
            <a:r>
              <a:rPr lang="en-US" sz="2400" dirty="0">
                <a:solidFill>
                  <a:schemeClr val="tx1"/>
                </a:solidFill>
                <a:latin typeface="DM Sans" pitchFamily="2" charset="0"/>
              </a:rPr>
              <a:t>Data Correction: Inaccuracies and errors in the data were corrected by cross-referencing with reliable sources and expert validation.</a:t>
            </a:r>
          </a:p>
          <a:p>
            <a:pPr>
              <a:buClr>
                <a:schemeClr val="tx1"/>
              </a:buClr>
              <a:buSzPct val="100000"/>
              <a:buFont typeface="Wingdings" panose="05000000000000000000" pitchFamily="2" charset="2"/>
              <a:buChar char="v"/>
            </a:pPr>
            <a:endParaRPr lang="en-US" sz="2400" dirty="0">
              <a:solidFill>
                <a:schemeClr val="tx1"/>
              </a:solidFill>
              <a:latin typeface="DM Sans" pitchFamily="2" charset="0"/>
            </a:endParaRPr>
          </a:p>
          <a:p>
            <a:pPr>
              <a:buClr>
                <a:schemeClr val="tx1"/>
              </a:buClr>
              <a:buSzPct val="100000"/>
              <a:buFont typeface="Wingdings" panose="05000000000000000000" pitchFamily="2" charset="2"/>
              <a:buChar char="v"/>
            </a:pPr>
            <a:r>
              <a:rPr lang="en-US" sz="2400" dirty="0">
                <a:solidFill>
                  <a:schemeClr val="tx1"/>
                </a:solidFill>
                <a:latin typeface="DM Sans" pitchFamily="2" charset="0"/>
              </a:rPr>
              <a:t>Data Cleaning: Irrelevant data was removed to streamline the dataset, focusing only on relevant information.</a:t>
            </a:r>
          </a:p>
          <a:p>
            <a:pPr>
              <a:buClr>
                <a:schemeClr val="tx1"/>
              </a:buClr>
              <a:buSzPct val="100000"/>
              <a:buFont typeface="Wingdings" panose="05000000000000000000" pitchFamily="2" charset="2"/>
              <a:buChar char="v"/>
            </a:pPr>
            <a:endParaRPr lang="en-US" sz="2400" dirty="0">
              <a:solidFill>
                <a:schemeClr val="tx1"/>
              </a:solidFill>
              <a:latin typeface="DM Sans" pitchFamily="2" charset="0"/>
            </a:endParaRPr>
          </a:p>
          <a:p>
            <a:pPr>
              <a:buClr>
                <a:schemeClr val="tx1"/>
              </a:buClr>
              <a:buSzPct val="100000"/>
              <a:buFont typeface="Wingdings" panose="05000000000000000000" pitchFamily="2" charset="2"/>
              <a:buChar char="v"/>
            </a:pPr>
            <a:r>
              <a:rPr lang="en-US" sz="2400" dirty="0">
                <a:solidFill>
                  <a:schemeClr val="tx1"/>
                </a:solidFill>
                <a:latin typeface="DM Sans" pitchFamily="2" charset="0"/>
              </a:rPr>
              <a:t>Data Integration: Real-world and hypothetical data were seamlessly integrated, ensuring comprehensive analysis with all relevant variables.</a:t>
            </a:r>
            <a:br>
              <a:rPr lang="en-US" sz="2400" dirty="0">
                <a:solidFill>
                  <a:schemeClr val="tx1"/>
                </a:solidFill>
                <a:latin typeface="DM Sans" pitchFamily="2" charset="0"/>
              </a:rPr>
            </a:br>
            <a:endParaRPr lang="en-US" sz="2400" dirty="0">
              <a:solidFill>
                <a:schemeClr val="tx1"/>
              </a:solidFill>
              <a:latin typeface="DM Sans" pitchFamily="2" charset="0"/>
            </a:endParaRPr>
          </a:p>
          <a:p>
            <a:pPr>
              <a:buClr>
                <a:schemeClr val="tx1"/>
              </a:buClr>
              <a:buSzPct val="100000"/>
              <a:buFont typeface="Wingdings" panose="05000000000000000000" pitchFamily="2" charset="2"/>
              <a:buChar char="v"/>
            </a:pPr>
            <a:r>
              <a:rPr lang="en-US" sz="2400" dirty="0">
                <a:solidFill>
                  <a:schemeClr val="tx1"/>
                </a:solidFill>
                <a:latin typeface="DM Sans" pitchFamily="2" charset="0"/>
              </a:rPr>
              <a:t>Data Normalization: Numerical data was normalized to a common scale for easier comparison and analysis of variables to fit the model</a:t>
            </a:r>
          </a:p>
        </p:txBody>
      </p:sp>
    </p:spTree>
    <p:extLst>
      <p:ext uri="{BB962C8B-B14F-4D97-AF65-F5344CB8AC3E}">
        <p14:creationId xmlns:p14="http://schemas.microsoft.com/office/powerpoint/2010/main" val="156864727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ata-ezgif.com-gif-maker">
            <a:hlinkClick r:id="" action="ppaction://media"/>
            <a:extLst>
              <a:ext uri="{FF2B5EF4-FFF2-40B4-BE49-F238E27FC236}">
                <a16:creationId xmlns:a16="http://schemas.microsoft.com/office/drawing/2014/main" id="{9D10750A-A457-27D8-DB44-27A429F238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04179" y="1858617"/>
            <a:ext cx="6500161" cy="3866322"/>
          </a:xfrm>
          <a:prstGeom prst="rect">
            <a:avLst/>
          </a:prstGeom>
        </p:spPr>
      </p:pic>
      <p:sp>
        <p:nvSpPr>
          <p:cNvPr id="7" name="Title 1">
            <a:extLst>
              <a:ext uri="{FF2B5EF4-FFF2-40B4-BE49-F238E27FC236}">
                <a16:creationId xmlns:a16="http://schemas.microsoft.com/office/drawing/2014/main" id="{61BC61D7-E55B-4995-BA22-21F7E9ADDB55}"/>
              </a:ext>
            </a:extLst>
          </p:cNvPr>
          <p:cNvSpPr txBox="1">
            <a:spLocks/>
          </p:cNvSpPr>
          <p:nvPr/>
        </p:nvSpPr>
        <p:spPr>
          <a:xfrm>
            <a:off x="1374596" y="363575"/>
            <a:ext cx="3455821" cy="612508"/>
          </a:xfrm>
          <a:prstGeom prst="rect">
            <a:avLst/>
          </a:prstGeom>
        </p:spPr>
        <p:txBody>
          <a:bodyPr anchor="b">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solidFill>
                  <a:schemeClr val="tx1"/>
                </a:solidFill>
                <a:latin typeface="DM Sans" pitchFamily="2" charset="0"/>
              </a:rPr>
              <a:t>Data Analysis:</a:t>
            </a:r>
          </a:p>
        </p:txBody>
      </p:sp>
      <p:sp>
        <p:nvSpPr>
          <p:cNvPr id="8" name="Content Placeholder 2">
            <a:extLst>
              <a:ext uri="{FF2B5EF4-FFF2-40B4-BE49-F238E27FC236}">
                <a16:creationId xmlns:a16="http://schemas.microsoft.com/office/drawing/2014/main" id="{07196070-1852-6941-3872-999C58587912}"/>
              </a:ext>
            </a:extLst>
          </p:cNvPr>
          <p:cNvSpPr txBox="1">
            <a:spLocks/>
          </p:cNvSpPr>
          <p:nvPr/>
        </p:nvSpPr>
        <p:spPr>
          <a:xfrm>
            <a:off x="592977" y="2533478"/>
            <a:ext cx="4237440" cy="3447832"/>
          </a:xfrm>
          <a:prstGeom prst="rect">
            <a:avLst/>
          </a:prstGeom>
        </p:spPr>
        <p:txBody>
          <a:bodyPr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
                <a:schemeClr val="tx1"/>
              </a:buClr>
              <a:buSzPct val="100000"/>
              <a:buFont typeface="Wingdings" panose="05000000000000000000" pitchFamily="2" charset="2"/>
              <a:buChar char="v"/>
            </a:pPr>
            <a:r>
              <a:rPr lang="en-US" sz="2800" dirty="0">
                <a:solidFill>
                  <a:schemeClr val="tx1"/>
                </a:solidFill>
                <a:latin typeface="DM Sans" pitchFamily="2" charset="0"/>
              </a:rPr>
              <a:t>Identify Relationships</a:t>
            </a:r>
          </a:p>
          <a:p>
            <a:pPr>
              <a:buClr>
                <a:schemeClr val="tx1"/>
              </a:buClr>
              <a:buSzPct val="100000"/>
              <a:buFont typeface="Wingdings" panose="05000000000000000000" pitchFamily="2" charset="2"/>
              <a:buChar char="v"/>
            </a:pPr>
            <a:r>
              <a:rPr lang="en-US" sz="2800" dirty="0">
                <a:solidFill>
                  <a:schemeClr val="tx1"/>
                </a:solidFill>
                <a:latin typeface="DM Sans" pitchFamily="2" charset="0"/>
              </a:rPr>
              <a:t>Generate Hypotheses</a:t>
            </a:r>
          </a:p>
          <a:p>
            <a:pPr>
              <a:buClr>
                <a:schemeClr val="tx1"/>
              </a:buClr>
              <a:buSzPct val="100000"/>
              <a:buFont typeface="Wingdings" panose="05000000000000000000" pitchFamily="2" charset="2"/>
              <a:buChar char="v"/>
            </a:pPr>
            <a:r>
              <a:rPr lang="en-US" sz="2800" dirty="0">
                <a:solidFill>
                  <a:schemeClr val="tx1"/>
                </a:solidFill>
                <a:latin typeface="DM Sans" pitchFamily="2" charset="0"/>
              </a:rPr>
              <a:t>Descriptive Statistics</a:t>
            </a:r>
          </a:p>
          <a:p>
            <a:pPr>
              <a:buClr>
                <a:schemeClr val="tx1"/>
              </a:buClr>
              <a:buSzPct val="100000"/>
              <a:buFont typeface="Wingdings" panose="05000000000000000000" pitchFamily="2" charset="2"/>
              <a:buChar char="v"/>
            </a:pPr>
            <a:r>
              <a:rPr lang="en-US" sz="2800" dirty="0">
                <a:solidFill>
                  <a:schemeClr val="tx1"/>
                </a:solidFill>
                <a:latin typeface="DM Sans" pitchFamily="2" charset="0"/>
              </a:rPr>
              <a:t>Plots</a:t>
            </a:r>
          </a:p>
          <a:p>
            <a:pPr>
              <a:buClr>
                <a:schemeClr val="tx1"/>
              </a:buClr>
              <a:buSzPct val="100000"/>
              <a:buFont typeface="Wingdings" panose="05000000000000000000" pitchFamily="2" charset="2"/>
              <a:buChar char="v"/>
            </a:pPr>
            <a:endParaRPr lang="en-US" sz="2800" dirty="0">
              <a:solidFill>
                <a:schemeClr val="tx1"/>
              </a:solidFill>
              <a:latin typeface="DM Sans" pitchFamily="2" charset="0"/>
            </a:endParaRPr>
          </a:p>
        </p:txBody>
      </p:sp>
      <p:pic>
        <p:nvPicPr>
          <p:cNvPr id="10" name="Picture 9" descr="A diagram and graph with pie chart and pie chart&#10;&#10;Description automatically generated with medium confidence">
            <a:extLst>
              <a:ext uri="{FF2B5EF4-FFF2-40B4-BE49-F238E27FC236}">
                <a16:creationId xmlns:a16="http://schemas.microsoft.com/office/drawing/2014/main" id="{0E1EEE91-4341-A23B-BB79-7328F10F7D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536" y="215023"/>
            <a:ext cx="803852" cy="803852"/>
          </a:xfrm>
          <a:prstGeom prst="rect">
            <a:avLst/>
          </a:prstGeom>
        </p:spPr>
      </p:pic>
    </p:spTree>
    <p:extLst>
      <p:ext uri="{BB962C8B-B14F-4D97-AF65-F5344CB8AC3E}">
        <p14:creationId xmlns:p14="http://schemas.microsoft.com/office/powerpoint/2010/main" val="579013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 name="Picture 2" descr="A close-up of a stone wall&#10;&#10;Description automatically generated">
            <a:extLst>
              <a:ext uri="{FF2B5EF4-FFF2-40B4-BE49-F238E27FC236}">
                <a16:creationId xmlns:a16="http://schemas.microsoft.com/office/drawing/2014/main" id="{1FE497E3-C20F-55F6-62F2-F82062972B64}"/>
              </a:ext>
            </a:extLst>
          </p:cNvPr>
          <p:cNvPicPr>
            <a:picLocks noChangeAspect="1"/>
          </p:cNvPicPr>
          <p:nvPr/>
        </p:nvPicPr>
        <p:blipFill rotWithShape="1">
          <a:blip r:embed="rId2">
            <a:extLst>
              <a:ext uri="{28A0092B-C50C-407E-A947-70E740481C1C}">
                <a14:useLocalDpi xmlns:a14="http://schemas.microsoft.com/office/drawing/2010/main" val="0"/>
              </a:ext>
            </a:extLst>
          </a:blip>
          <a:srcRect l="25760" r="15169" b="9091"/>
          <a:stretch/>
        </p:blipFill>
        <p:spPr>
          <a:xfrm>
            <a:off x="5068956" y="-8467"/>
            <a:ext cx="7123043" cy="6944976"/>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文本框 29">
            <a:extLst>
              <a:ext uri="{FF2B5EF4-FFF2-40B4-BE49-F238E27FC236}">
                <a16:creationId xmlns:a16="http://schemas.microsoft.com/office/drawing/2014/main" id="{B7D29180-9AC8-CD6B-7820-56E90A748D68}"/>
              </a:ext>
            </a:extLst>
          </p:cNvPr>
          <p:cNvSpPr txBox="1"/>
          <p:nvPr/>
        </p:nvSpPr>
        <p:spPr>
          <a:xfrm>
            <a:off x="683837" y="3030355"/>
            <a:ext cx="4996642" cy="788822"/>
          </a:xfrm>
          <a:prstGeom prst="rect">
            <a:avLst/>
          </a:prstGeom>
        </p:spPr>
        <p:txBody>
          <a:bodyPr vert="horz" lIns="91440" tIns="45720" rIns="91440" bIns="45720" rtlCol="0" anchor="b">
            <a:normAutofit lnSpcReduction="10000"/>
          </a:bodyPr>
          <a:lstStyle/>
          <a:p>
            <a:pPr algn="r">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mj-lt"/>
                <a:ea typeface="+mj-ea"/>
                <a:cs typeface="+mj-cs"/>
              </a:rPr>
              <a:t>Implementation</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75949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894736" y="1815613"/>
            <a:ext cx="10402529"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lnSpcReduction="10000"/>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en-US" sz="4000" b="1" cap="all" dirty="0">
                <a:solidFill>
                  <a:srgbClr val="003366"/>
                </a:solidFill>
                <a:latin typeface="DM Sans" pitchFamily="2" charset="0"/>
                <a:ea typeface="Source Han Sans SC"/>
                <a:cs typeface="Arial" panose="020B0604020202020204" pitchFamily="34" charset="0"/>
              </a:rPr>
              <a:t>Optimization of Tourism industry</a:t>
            </a:r>
            <a:endParaRPr lang="en-US" altLang="zh-CN" sz="4800" b="1" cap="all" dirty="0">
              <a:solidFill>
                <a:srgbClr val="003366"/>
              </a:solidFill>
              <a:latin typeface="DM Sans" pitchFamily="2" charset="0"/>
              <a:ea typeface="字魂105号-简雅黑" panose="00000500000000000000" pitchFamily="2" charset="-122"/>
              <a:cs typeface="Arial" panose="020B0604020202020204" pitchFamily="34" charset="0"/>
            </a:endParaRPr>
          </a:p>
          <a:p>
            <a:pPr algn="ctr" fontAlgn="base">
              <a:lnSpc>
                <a:spcPct val="120000"/>
              </a:lnSpc>
              <a:spcBef>
                <a:spcPct val="0"/>
              </a:spcBef>
              <a:spcAft>
                <a:spcPct val="0"/>
              </a:spcAft>
              <a:buFont typeface="Arial" panose="020B0604020202020204" pitchFamily="34" charset="0"/>
              <a:buNone/>
            </a:pPr>
            <a:r>
              <a:rPr lang="en-US" altLang="en-US" sz="2400" b="1" dirty="0">
                <a:solidFill>
                  <a:srgbClr val="003366"/>
                </a:solidFill>
                <a:latin typeface="DM Sans" pitchFamily="2" charset="0"/>
                <a:ea typeface="Source Han Sans SC"/>
              </a:rPr>
              <a:t>SUPERVISED BY:</a:t>
            </a:r>
          </a:p>
          <a:p>
            <a:pPr algn="ctr" fontAlgn="base">
              <a:lnSpc>
                <a:spcPct val="120000"/>
              </a:lnSpc>
              <a:spcBef>
                <a:spcPct val="0"/>
              </a:spcBef>
              <a:spcAft>
                <a:spcPct val="0"/>
              </a:spcAft>
              <a:buFont typeface="Arial" panose="020B0604020202020204" pitchFamily="34" charset="0"/>
              <a:buNone/>
            </a:pPr>
            <a:r>
              <a:rPr lang="en-US" altLang="en-US" sz="2400" b="1" dirty="0">
                <a:solidFill>
                  <a:srgbClr val="003366"/>
                </a:solidFill>
                <a:latin typeface="DM Sans" pitchFamily="2" charset="0"/>
                <a:ea typeface="Source Han Sans SC"/>
              </a:rPr>
              <a:t>Assoc. Prof. Sally Kassem</a:t>
            </a:r>
          </a:p>
          <a:p>
            <a:pPr algn="ctr" fontAlgn="base">
              <a:lnSpc>
                <a:spcPct val="120000"/>
              </a:lnSpc>
              <a:spcBef>
                <a:spcPct val="0"/>
              </a:spcBef>
              <a:spcAft>
                <a:spcPct val="0"/>
              </a:spcAft>
              <a:buFont typeface="Arial" panose="020B0604020202020204" pitchFamily="34" charset="0"/>
              <a:buNone/>
            </a:pPr>
            <a:r>
              <a:rPr lang="en-US" altLang="en-US" sz="2000" b="1" dirty="0">
                <a:solidFill>
                  <a:srgbClr val="003366"/>
                </a:solidFill>
                <a:latin typeface="DM Sans" pitchFamily="2" charset="0"/>
                <a:ea typeface="Source Han Sans SC"/>
              </a:rPr>
              <a:t>Eng. Nesma Mohamed </a:t>
            </a:r>
          </a:p>
        </p:txBody>
      </p:sp>
      <p:sp>
        <p:nvSpPr>
          <p:cNvPr id="6" name="Freeform 7"/>
          <p:cNvSpPr/>
          <p:nvPr/>
        </p:nvSpPr>
        <p:spPr bwMode="auto">
          <a:xfrm>
            <a:off x="-9833" y="3718193"/>
            <a:ext cx="12191331" cy="562268"/>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rgbClr val="003366"/>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pic>
        <p:nvPicPr>
          <p:cNvPr id="23" name="Picture 22" descr="A logo with a yellow and purple design&#10;&#10;Description automatically generated with medium confidence">
            <a:extLst>
              <a:ext uri="{FF2B5EF4-FFF2-40B4-BE49-F238E27FC236}">
                <a16:creationId xmlns:a16="http://schemas.microsoft.com/office/drawing/2014/main" id="{07697859-3CB4-813B-00B6-61CEC3AB60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4764" y="157"/>
            <a:ext cx="1905000" cy="1868429"/>
          </a:xfrm>
          <a:prstGeom prst="rect">
            <a:avLst/>
          </a:prstGeom>
        </p:spPr>
      </p:pic>
      <p:pic>
        <p:nvPicPr>
          <p:cNvPr id="29" name="Picture 28" descr="A computer and earth with arrows&#10;&#10;Description automatically generated with medium confidence">
            <a:extLst>
              <a:ext uri="{FF2B5EF4-FFF2-40B4-BE49-F238E27FC236}">
                <a16:creationId xmlns:a16="http://schemas.microsoft.com/office/drawing/2014/main" id="{6A16AF19-5B3E-CE7D-B9FB-C3FC83471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50" y="34259"/>
            <a:ext cx="1905000" cy="1800225"/>
          </a:xfrm>
          <a:prstGeom prst="rect">
            <a:avLst/>
          </a:prstGeom>
        </p:spPr>
      </p:pic>
      <p:graphicFrame>
        <p:nvGraphicFramePr>
          <p:cNvPr id="30" name="Table 29">
            <a:extLst>
              <a:ext uri="{FF2B5EF4-FFF2-40B4-BE49-F238E27FC236}">
                <a16:creationId xmlns:a16="http://schemas.microsoft.com/office/drawing/2014/main" id="{D6356484-1B43-1D94-4761-A08D5271A8A4}"/>
              </a:ext>
            </a:extLst>
          </p:cNvPr>
          <p:cNvGraphicFramePr>
            <a:graphicFrameLocks noGrp="1"/>
          </p:cNvGraphicFramePr>
          <p:nvPr>
            <p:extLst>
              <p:ext uri="{D42A27DB-BD31-4B8C-83A1-F6EECF244321}">
                <p14:modId xmlns:p14="http://schemas.microsoft.com/office/powerpoint/2010/main" val="3031260958"/>
              </p:ext>
            </p:extLst>
          </p:nvPr>
        </p:nvGraphicFramePr>
        <p:xfrm>
          <a:off x="167150" y="4971813"/>
          <a:ext cx="11857700" cy="1582324"/>
        </p:xfrm>
        <a:graphic>
          <a:graphicData uri="http://schemas.openxmlformats.org/drawingml/2006/table">
            <a:tbl>
              <a:tblPr firstRow="1" bandRow="1">
                <a:tableStyleId>{5C22544A-7EE6-4342-B048-85BDC9FD1C3A}</a:tableStyleId>
              </a:tblPr>
              <a:tblGrid>
                <a:gridCol w="2964425">
                  <a:extLst>
                    <a:ext uri="{9D8B030D-6E8A-4147-A177-3AD203B41FA5}">
                      <a16:colId xmlns:a16="http://schemas.microsoft.com/office/drawing/2014/main" val="1796725433"/>
                    </a:ext>
                  </a:extLst>
                </a:gridCol>
                <a:gridCol w="2964425">
                  <a:extLst>
                    <a:ext uri="{9D8B030D-6E8A-4147-A177-3AD203B41FA5}">
                      <a16:colId xmlns:a16="http://schemas.microsoft.com/office/drawing/2014/main" val="74265709"/>
                    </a:ext>
                  </a:extLst>
                </a:gridCol>
                <a:gridCol w="2964425">
                  <a:extLst>
                    <a:ext uri="{9D8B030D-6E8A-4147-A177-3AD203B41FA5}">
                      <a16:colId xmlns:a16="http://schemas.microsoft.com/office/drawing/2014/main" val="3954153766"/>
                    </a:ext>
                  </a:extLst>
                </a:gridCol>
                <a:gridCol w="2964425">
                  <a:extLst>
                    <a:ext uri="{9D8B030D-6E8A-4147-A177-3AD203B41FA5}">
                      <a16:colId xmlns:a16="http://schemas.microsoft.com/office/drawing/2014/main" val="358064801"/>
                    </a:ext>
                  </a:extLst>
                </a:gridCol>
              </a:tblGrid>
              <a:tr h="759364">
                <a:tc>
                  <a:txBody>
                    <a:bodyPr/>
                    <a:lstStyle/>
                    <a:p>
                      <a:pPr algn="ctr"/>
                      <a:r>
                        <a:rPr lang="en-US" sz="2400" dirty="0">
                          <a:solidFill>
                            <a:schemeClr val="bg1"/>
                          </a:solidFill>
                        </a:rPr>
                        <a:t>Ahmed Ayman Sayed</a:t>
                      </a:r>
                      <a:endParaRPr lang="en-US" sz="2400" dirty="0">
                        <a:solidFill>
                          <a:schemeClr val="bg1"/>
                        </a:solidFill>
                        <a:latin typeface="DM Sans" pitchFamily="2" charset="0"/>
                      </a:endParaRPr>
                    </a:p>
                  </a:txBody>
                  <a:tcPr/>
                </a:tc>
                <a:tc>
                  <a:txBody>
                    <a:bodyPr/>
                    <a:lstStyle/>
                    <a:p>
                      <a:pPr algn="ctr"/>
                      <a:r>
                        <a:rPr lang="en-US" sz="2400" dirty="0">
                          <a:solidFill>
                            <a:schemeClr val="bg1"/>
                          </a:solidFill>
                        </a:rPr>
                        <a:t>Ahmed Ibrahim Mahmoud</a:t>
                      </a:r>
                      <a:endParaRPr lang="en-US" sz="2400" dirty="0">
                        <a:solidFill>
                          <a:schemeClr val="bg1"/>
                        </a:solidFill>
                        <a:latin typeface="DM Sans" pitchFamily="2" charset="0"/>
                      </a:endParaRPr>
                    </a:p>
                  </a:txBody>
                  <a:tcPr/>
                </a:tc>
                <a:tc>
                  <a:txBody>
                    <a:bodyPr/>
                    <a:lstStyle/>
                    <a:p>
                      <a:pPr algn="ctr"/>
                      <a:r>
                        <a:rPr lang="en-US" sz="2400" dirty="0">
                          <a:solidFill>
                            <a:schemeClr val="bg1"/>
                          </a:solidFill>
                        </a:rPr>
                        <a:t>Ahmed Mohamed Tonsy</a:t>
                      </a:r>
                      <a:endParaRPr lang="en-US" sz="2400" dirty="0">
                        <a:solidFill>
                          <a:schemeClr val="bg1"/>
                        </a:solidFill>
                        <a:latin typeface="DM Sans" pitchFamily="2" charset="0"/>
                      </a:endParaRPr>
                    </a:p>
                  </a:txBody>
                  <a:tcPr/>
                </a:tc>
                <a:tc>
                  <a:txBody>
                    <a:bodyPr/>
                    <a:lstStyle/>
                    <a:p>
                      <a:pPr algn="ctr"/>
                      <a:r>
                        <a:rPr lang="en-US" sz="2400" dirty="0">
                          <a:solidFill>
                            <a:schemeClr val="bg1"/>
                          </a:solidFill>
                        </a:rPr>
                        <a:t>Kareem Mohamed Kadrey</a:t>
                      </a:r>
                      <a:endParaRPr lang="en-US" sz="2400" dirty="0">
                        <a:solidFill>
                          <a:schemeClr val="bg1"/>
                        </a:solidFill>
                        <a:latin typeface="DM Sans" pitchFamily="2" charset="0"/>
                      </a:endParaRPr>
                    </a:p>
                  </a:txBody>
                  <a:tcPr/>
                </a:tc>
                <a:extLst>
                  <a:ext uri="{0D108BD9-81ED-4DB2-BD59-A6C34878D82A}">
                    <a16:rowId xmlns:a16="http://schemas.microsoft.com/office/drawing/2014/main" val="1685964603"/>
                  </a:ext>
                </a:extLst>
              </a:tr>
              <a:tr h="759364">
                <a:tc>
                  <a:txBody>
                    <a:bodyPr/>
                    <a:lstStyle/>
                    <a:p>
                      <a:pPr algn="ctr">
                        <a:lnSpc>
                          <a:spcPct val="150000"/>
                        </a:lnSpc>
                      </a:pPr>
                      <a:r>
                        <a:rPr lang="en-US" sz="2400" b="1" dirty="0">
                          <a:solidFill>
                            <a:srgbClr val="003366"/>
                          </a:solidFill>
                        </a:rPr>
                        <a:t>20201002</a:t>
                      </a:r>
                      <a:endParaRPr lang="en-US" sz="2400" b="1" dirty="0">
                        <a:solidFill>
                          <a:srgbClr val="003366"/>
                        </a:solidFill>
                        <a:latin typeface="DM Sans" pitchFamily="2" charset="0"/>
                      </a:endParaRPr>
                    </a:p>
                  </a:txBody>
                  <a:tcPr/>
                </a:tc>
                <a:tc>
                  <a:txBody>
                    <a:bodyPr/>
                    <a:lstStyle/>
                    <a:p>
                      <a:pPr algn="ctr">
                        <a:lnSpc>
                          <a:spcPct val="150000"/>
                        </a:lnSpc>
                      </a:pPr>
                      <a:r>
                        <a:rPr lang="en-US" sz="2400" b="1" dirty="0">
                          <a:solidFill>
                            <a:srgbClr val="003366"/>
                          </a:solidFill>
                        </a:rPr>
                        <a:t>20200007</a:t>
                      </a:r>
                      <a:endParaRPr lang="en-US" sz="2400" b="1" dirty="0">
                        <a:solidFill>
                          <a:srgbClr val="003366"/>
                        </a:solidFill>
                        <a:latin typeface="DM Sans" pitchFamily="2" charset="0"/>
                      </a:endParaRPr>
                    </a:p>
                  </a:txBody>
                  <a:tcPr/>
                </a:tc>
                <a:tc>
                  <a:txBody>
                    <a:bodyPr/>
                    <a:lstStyle/>
                    <a:p>
                      <a:pPr algn="ctr">
                        <a:lnSpc>
                          <a:spcPct val="150000"/>
                        </a:lnSpc>
                      </a:pPr>
                      <a:r>
                        <a:rPr lang="en-US" sz="2400" b="1" dirty="0">
                          <a:solidFill>
                            <a:srgbClr val="003366"/>
                          </a:solidFill>
                        </a:rPr>
                        <a:t>20200039</a:t>
                      </a:r>
                      <a:endParaRPr lang="en-US" sz="2400" b="1" dirty="0">
                        <a:solidFill>
                          <a:srgbClr val="003366"/>
                        </a:solidFill>
                        <a:latin typeface="DM Sans" pitchFamily="2" charset="0"/>
                      </a:endParaRPr>
                    </a:p>
                  </a:txBody>
                  <a:tcPr/>
                </a:tc>
                <a:tc>
                  <a:txBody>
                    <a:bodyPr/>
                    <a:lstStyle/>
                    <a:p>
                      <a:pPr algn="ctr">
                        <a:lnSpc>
                          <a:spcPct val="150000"/>
                        </a:lnSpc>
                      </a:pPr>
                      <a:r>
                        <a:rPr lang="en-US" sz="2400" b="1" dirty="0">
                          <a:solidFill>
                            <a:srgbClr val="003366"/>
                          </a:solidFill>
                        </a:rPr>
                        <a:t>20200394</a:t>
                      </a:r>
                      <a:endParaRPr lang="en-US" sz="2400" b="1" dirty="0">
                        <a:solidFill>
                          <a:srgbClr val="003366"/>
                        </a:solidFill>
                        <a:latin typeface="DM Sans" pitchFamily="2" charset="0"/>
                      </a:endParaRPr>
                    </a:p>
                  </a:txBody>
                  <a:tcPr/>
                </a:tc>
                <a:extLst>
                  <a:ext uri="{0D108BD9-81ED-4DB2-BD59-A6C34878D82A}">
                    <a16:rowId xmlns:a16="http://schemas.microsoft.com/office/drawing/2014/main" val="3383260469"/>
                  </a:ext>
                </a:extLst>
              </a:tr>
            </a:tbl>
          </a:graphicData>
        </a:graphic>
      </p:graphicFrame>
      <p:sp>
        <p:nvSpPr>
          <p:cNvPr id="31" name="TextBox 30">
            <a:extLst>
              <a:ext uri="{FF2B5EF4-FFF2-40B4-BE49-F238E27FC236}">
                <a16:creationId xmlns:a16="http://schemas.microsoft.com/office/drawing/2014/main" id="{ACF963C3-2D74-0D86-A687-1CA02651A18A}"/>
              </a:ext>
            </a:extLst>
          </p:cNvPr>
          <p:cNvSpPr txBox="1"/>
          <p:nvPr/>
        </p:nvSpPr>
        <p:spPr>
          <a:xfrm>
            <a:off x="2307172" y="70057"/>
            <a:ext cx="7577656" cy="954107"/>
          </a:xfrm>
          <a:prstGeom prst="rect">
            <a:avLst/>
          </a:prstGeom>
          <a:noFill/>
        </p:spPr>
        <p:txBody>
          <a:bodyPr wrap="square" rtlCol="0">
            <a:spAutoFit/>
          </a:bodyPr>
          <a:lstStyle/>
          <a:p>
            <a:pPr algn="ctr"/>
            <a:r>
              <a:rPr lang="en-US" sz="2800" b="1" dirty="0">
                <a:solidFill>
                  <a:srgbClr val="003366"/>
                </a:solidFill>
                <a:latin typeface="Times New Roman" panose="02020603050405020304" pitchFamily="18" charset="0"/>
                <a:cs typeface="Times New Roman" panose="02020603050405020304" pitchFamily="18" charset="0"/>
              </a:rPr>
              <a:t>Cairo University</a:t>
            </a:r>
          </a:p>
          <a:p>
            <a:r>
              <a:rPr lang="en-US" sz="2800" b="1" dirty="0">
                <a:solidFill>
                  <a:srgbClr val="003366"/>
                </a:solidFill>
                <a:latin typeface="Times New Roman" panose="02020603050405020304" pitchFamily="18" charset="0"/>
                <a:cs typeface="Times New Roman" panose="02020603050405020304" pitchFamily="18" charset="0"/>
              </a:rPr>
              <a:t>Faculty Of Computers and Artificial Intelligence</a:t>
            </a:r>
          </a:p>
        </p:txBody>
      </p:sp>
      <p:sp>
        <p:nvSpPr>
          <p:cNvPr id="32" name="TextBox 31">
            <a:extLst>
              <a:ext uri="{FF2B5EF4-FFF2-40B4-BE49-F238E27FC236}">
                <a16:creationId xmlns:a16="http://schemas.microsoft.com/office/drawing/2014/main" id="{6578ABBB-C191-D9A6-A72B-58A53ABD00E9}"/>
              </a:ext>
            </a:extLst>
          </p:cNvPr>
          <p:cNvSpPr txBox="1"/>
          <p:nvPr/>
        </p:nvSpPr>
        <p:spPr>
          <a:xfrm>
            <a:off x="4699821" y="4366182"/>
            <a:ext cx="2792358" cy="461665"/>
          </a:xfrm>
          <a:prstGeom prst="rect">
            <a:avLst/>
          </a:prstGeom>
          <a:noFill/>
        </p:spPr>
        <p:txBody>
          <a:bodyPr wrap="square" rtlCol="0">
            <a:spAutoFit/>
          </a:bodyPr>
          <a:lstStyle/>
          <a:p>
            <a:r>
              <a:rPr lang="en-US" sz="2400" b="1" dirty="0">
                <a:solidFill>
                  <a:srgbClr val="003366"/>
                </a:solidFill>
                <a:latin typeface="DM Sans" pitchFamily="2" charset="0"/>
              </a:rPr>
              <a:t>Team Members: </a:t>
            </a:r>
          </a:p>
        </p:txBody>
      </p:sp>
    </p:spTree>
    <p:extLst>
      <p:ext uri="{BB962C8B-B14F-4D97-AF65-F5344CB8AC3E}">
        <p14:creationId xmlns:p14="http://schemas.microsoft.com/office/powerpoint/2010/main" val="280685278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3151D-8F43-FB2D-1DE9-10E8AF83EFD4}"/>
              </a:ext>
            </a:extLst>
          </p:cNvPr>
          <p:cNvSpPr txBox="1"/>
          <p:nvPr/>
        </p:nvSpPr>
        <p:spPr>
          <a:xfrm>
            <a:off x="923632" y="230364"/>
            <a:ext cx="10344736" cy="523220"/>
          </a:xfrm>
          <a:prstGeom prst="rect">
            <a:avLst/>
          </a:prstGeom>
          <a:noFill/>
        </p:spPr>
        <p:txBody>
          <a:bodyPr wrap="square" rtlCol="0">
            <a:spAutoFit/>
          </a:bodyPr>
          <a:lstStyle/>
          <a:p>
            <a:r>
              <a:rPr lang="en-US" sz="2800" b="1" u="sng" dirty="0">
                <a:latin typeface="DM Sans" pitchFamily="2" charset="0"/>
              </a:rPr>
              <a:t>The Differences Between Solutions(Exact-Metaheuristic):</a:t>
            </a:r>
          </a:p>
        </p:txBody>
      </p:sp>
      <p:sp>
        <p:nvSpPr>
          <p:cNvPr id="4" name="TextBox 3">
            <a:extLst>
              <a:ext uri="{FF2B5EF4-FFF2-40B4-BE49-F238E27FC236}">
                <a16:creationId xmlns:a16="http://schemas.microsoft.com/office/drawing/2014/main" id="{9D58EE97-7238-CA69-42F8-9719D8262F3C}"/>
              </a:ext>
            </a:extLst>
          </p:cNvPr>
          <p:cNvSpPr txBox="1"/>
          <p:nvPr/>
        </p:nvSpPr>
        <p:spPr>
          <a:xfrm>
            <a:off x="923632" y="895704"/>
            <a:ext cx="10095346" cy="1815882"/>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t>Exact Solution:</a:t>
            </a:r>
            <a:br>
              <a:rPr lang="en-US" sz="2000" b="1" dirty="0"/>
            </a:br>
            <a:endParaRPr lang="en-US" sz="2000" b="1" dirty="0"/>
          </a:p>
          <a:p>
            <a:pPr marL="742950" lvl="1" indent="-285750">
              <a:buFont typeface="Wingdings" panose="05000000000000000000" pitchFamily="2" charset="2"/>
              <a:buChar char="Ø"/>
            </a:pPr>
            <a:r>
              <a:rPr lang="en-US" b="1" dirty="0">
                <a:latin typeface="DM Sans" pitchFamily="2" charset="0"/>
              </a:rPr>
              <a:t>Definition</a:t>
            </a:r>
            <a:r>
              <a:rPr lang="en-US" dirty="0">
                <a:latin typeface="DM Sans" pitchFamily="2" charset="0"/>
              </a:rPr>
              <a:t> : method finds the optimal solution to a problem with a guarantee of accuracy. These methods explore all possible solutions to ensure the best one is found.</a:t>
            </a:r>
          </a:p>
          <a:p>
            <a:r>
              <a:rPr lang="en-US" dirty="0"/>
              <a:t> </a:t>
            </a:r>
          </a:p>
        </p:txBody>
      </p:sp>
      <p:sp>
        <p:nvSpPr>
          <p:cNvPr id="5" name="TextBox 4">
            <a:extLst>
              <a:ext uri="{FF2B5EF4-FFF2-40B4-BE49-F238E27FC236}">
                <a16:creationId xmlns:a16="http://schemas.microsoft.com/office/drawing/2014/main" id="{5DECE5BE-7AFF-0021-17CC-DAAFF885CB77}"/>
              </a:ext>
            </a:extLst>
          </p:cNvPr>
          <p:cNvSpPr txBox="1"/>
          <p:nvPr/>
        </p:nvSpPr>
        <p:spPr>
          <a:xfrm>
            <a:off x="914393" y="2489503"/>
            <a:ext cx="3343566" cy="677108"/>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Common Techniques:</a:t>
            </a:r>
          </a:p>
          <a:p>
            <a:r>
              <a:rPr lang="en-US" dirty="0">
                <a:latin typeface="DM Sans" pitchFamily="2" charset="0"/>
              </a:rPr>
              <a:t> </a:t>
            </a:r>
          </a:p>
        </p:txBody>
      </p:sp>
      <p:sp>
        <p:nvSpPr>
          <p:cNvPr id="6" name="TextBox 5">
            <a:extLst>
              <a:ext uri="{FF2B5EF4-FFF2-40B4-BE49-F238E27FC236}">
                <a16:creationId xmlns:a16="http://schemas.microsoft.com/office/drawing/2014/main" id="{ED4AB9DA-2A2A-FE31-BF78-526E9BCE1952}"/>
              </a:ext>
            </a:extLst>
          </p:cNvPr>
          <p:cNvSpPr txBox="1"/>
          <p:nvPr/>
        </p:nvSpPr>
        <p:spPr>
          <a:xfrm>
            <a:off x="1376208" y="3040534"/>
            <a:ext cx="3343566"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Integer Programming (IP)</a:t>
            </a:r>
          </a:p>
        </p:txBody>
      </p:sp>
      <p:sp>
        <p:nvSpPr>
          <p:cNvPr id="7" name="TextBox 6">
            <a:extLst>
              <a:ext uri="{FF2B5EF4-FFF2-40B4-BE49-F238E27FC236}">
                <a16:creationId xmlns:a16="http://schemas.microsoft.com/office/drawing/2014/main" id="{FAF09F93-C9B3-EB9C-64A6-1F394DA980D4}"/>
              </a:ext>
            </a:extLst>
          </p:cNvPr>
          <p:cNvSpPr txBox="1"/>
          <p:nvPr/>
        </p:nvSpPr>
        <p:spPr>
          <a:xfrm>
            <a:off x="1376208" y="3540451"/>
            <a:ext cx="320502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Linear Programming (LP)  </a:t>
            </a:r>
          </a:p>
          <a:p>
            <a:endParaRPr lang="en-US" dirty="0"/>
          </a:p>
        </p:txBody>
      </p:sp>
      <p:sp>
        <p:nvSpPr>
          <p:cNvPr id="8" name="TextBox 7">
            <a:extLst>
              <a:ext uri="{FF2B5EF4-FFF2-40B4-BE49-F238E27FC236}">
                <a16:creationId xmlns:a16="http://schemas.microsoft.com/office/drawing/2014/main" id="{AAED0661-05AD-739D-ED2A-CCF92524D0B0}"/>
              </a:ext>
            </a:extLst>
          </p:cNvPr>
          <p:cNvSpPr txBox="1"/>
          <p:nvPr/>
        </p:nvSpPr>
        <p:spPr>
          <a:xfrm>
            <a:off x="5324756" y="3040534"/>
            <a:ext cx="4858329"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Mixed-Integer Linear Programming (MILP)</a:t>
            </a:r>
          </a:p>
          <a:p>
            <a:endParaRPr lang="en-US" dirty="0"/>
          </a:p>
        </p:txBody>
      </p:sp>
      <p:sp>
        <p:nvSpPr>
          <p:cNvPr id="9" name="TextBox 8">
            <a:extLst>
              <a:ext uri="{FF2B5EF4-FFF2-40B4-BE49-F238E27FC236}">
                <a16:creationId xmlns:a16="http://schemas.microsoft.com/office/drawing/2014/main" id="{EAC8374D-868E-B6B3-8B7C-9FB7DC83B7F3}"/>
              </a:ext>
            </a:extLst>
          </p:cNvPr>
          <p:cNvSpPr txBox="1"/>
          <p:nvPr/>
        </p:nvSpPr>
        <p:spPr>
          <a:xfrm>
            <a:off x="5324756" y="3540451"/>
            <a:ext cx="367145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Dynamic Programming (DP)</a:t>
            </a:r>
          </a:p>
          <a:p>
            <a:endParaRPr lang="en-US" dirty="0"/>
          </a:p>
        </p:txBody>
      </p:sp>
      <p:pic>
        <p:nvPicPr>
          <p:cNvPr id="19" name="Picture 18" descr="A colorful arrows pointing to different directions&#10;&#10;Description automatically generated">
            <a:extLst>
              <a:ext uri="{FF2B5EF4-FFF2-40B4-BE49-F238E27FC236}">
                <a16:creationId xmlns:a16="http://schemas.microsoft.com/office/drawing/2014/main" id="{963190E8-6D66-6EED-E22D-62DC1347B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306" y="62548"/>
            <a:ext cx="731326" cy="731326"/>
          </a:xfrm>
          <a:prstGeom prst="rect">
            <a:avLst/>
          </a:prstGeom>
        </p:spPr>
      </p:pic>
      <p:sp>
        <p:nvSpPr>
          <p:cNvPr id="21" name="TextBox 20">
            <a:extLst>
              <a:ext uri="{FF2B5EF4-FFF2-40B4-BE49-F238E27FC236}">
                <a16:creationId xmlns:a16="http://schemas.microsoft.com/office/drawing/2014/main" id="{466BF2CD-CD8E-8C58-8C61-04310C8F5BDA}"/>
              </a:ext>
            </a:extLst>
          </p:cNvPr>
          <p:cNvSpPr txBox="1"/>
          <p:nvPr/>
        </p:nvSpPr>
        <p:spPr>
          <a:xfrm>
            <a:off x="923632" y="4092798"/>
            <a:ext cx="10095346" cy="1538883"/>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Metaheuristic Solution:</a:t>
            </a:r>
            <a:br>
              <a:rPr lang="en-US" sz="2000" b="1" dirty="0"/>
            </a:br>
            <a:endParaRPr lang="en-US" sz="2000" b="1" dirty="0"/>
          </a:p>
          <a:p>
            <a:pPr marL="742950" lvl="1" indent="-285750">
              <a:buFont typeface="Wingdings" panose="05000000000000000000" pitchFamily="2" charset="2"/>
              <a:buChar char="Ø"/>
            </a:pPr>
            <a:r>
              <a:rPr lang="en-US" b="1" dirty="0">
                <a:latin typeface="DM Sans" pitchFamily="2" charset="0"/>
              </a:rPr>
              <a:t>Definition: </a:t>
            </a:r>
            <a:r>
              <a:rPr lang="en-US" dirty="0">
                <a:latin typeface="DM Sans" pitchFamily="2" charset="0"/>
              </a:rPr>
              <a:t>high-level problem-independent algorithmic frameworks that provide near-optimal solutions by exploring the solution space more efficiently.</a:t>
            </a:r>
          </a:p>
          <a:p>
            <a:r>
              <a:rPr lang="en-US" dirty="0"/>
              <a:t> </a:t>
            </a:r>
          </a:p>
        </p:txBody>
      </p:sp>
      <p:sp>
        <p:nvSpPr>
          <p:cNvPr id="22" name="TextBox 21">
            <a:extLst>
              <a:ext uri="{FF2B5EF4-FFF2-40B4-BE49-F238E27FC236}">
                <a16:creationId xmlns:a16="http://schemas.microsoft.com/office/drawing/2014/main" id="{ED18A973-DF89-C069-86FF-6F4260BD73B2}"/>
              </a:ext>
            </a:extLst>
          </p:cNvPr>
          <p:cNvSpPr txBox="1"/>
          <p:nvPr/>
        </p:nvSpPr>
        <p:spPr>
          <a:xfrm>
            <a:off x="923632" y="5565497"/>
            <a:ext cx="3343566" cy="677108"/>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Common Techniques:</a:t>
            </a:r>
          </a:p>
          <a:p>
            <a:r>
              <a:rPr lang="en-US" dirty="0">
                <a:latin typeface="DM Sans" pitchFamily="2" charset="0"/>
              </a:rPr>
              <a:t> </a:t>
            </a:r>
          </a:p>
        </p:txBody>
      </p:sp>
      <p:sp>
        <p:nvSpPr>
          <p:cNvPr id="23" name="TextBox 22">
            <a:extLst>
              <a:ext uri="{FF2B5EF4-FFF2-40B4-BE49-F238E27FC236}">
                <a16:creationId xmlns:a16="http://schemas.microsoft.com/office/drawing/2014/main" id="{E89828D3-83E2-50C4-0C29-A1B562472060}"/>
              </a:ext>
            </a:extLst>
          </p:cNvPr>
          <p:cNvSpPr txBox="1"/>
          <p:nvPr/>
        </p:nvSpPr>
        <p:spPr>
          <a:xfrm>
            <a:off x="1385447" y="6116528"/>
            <a:ext cx="3343566"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Genetic Algorithms (GA)</a:t>
            </a:r>
          </a:p>
        </p:txBody>
      </p:sp>
      <p:sp>
        <p:nvSpPr>
          <p:cNvPr id="24" name="TextBox 23">
            <a:extLst>
              <a:ext uri="{FF2B5EF4-FFF2-40B4-BE49-F238E27FC236}">
                <a16:creationId xmlns:a16="http://schemas.microsoft.com/office/drawing/2014/main" id="{555A055B-2C28-1E85-8024-2386C66C131D}"/>
              </a:ext>
            </a:extLst>
          </p:cNvPr>
          <p:cNvSpPr txBox="1"/>
          <p:nvPr/>
        </p:nvSpPr>
        <p:spPr>
          <a:xfrm>
            <a:off x="5333994" y="6116528"/>
            <a:ext cx="4858329"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Ant Colony Optimization (ACO)</a:t>
            </a:r>
            <a:endParaRPr lang="en-US" dirty="0"/>
          </a:p>
        </p:txBody>
      </p:sp>
    </p:spTree>
    <p:extLst>
      <p:ext uri="{BB962C8B-B14F-4D97-AF65-F5344CB8AC3E}">
        <p14:creationId xmlns:p14="http://schemas.microsoft.com/office/powerpoint/2010/main" val="23683232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A6D631-843E-DC65-D576-7D43446ACC05}"/>
              </a:ext>
            </a:extLst>
          </p:cNvPr>
          <p:cNvSpPr txBox="1"/>
          <p:nvPr/>
        </p:nvSpPr>
        <p:spPr>
          <a:xfrm>
            <a:off x="397164" y="345856"/>
            <a:ext cx="7633654" cy="485774"/>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Applying Exact Solution to Solve the Model</a:t>
            </a:r>
          </a:p>
        </p:txBody>
      </p:sp>
      <p:sp>
        <p:nvSpPr>
          <p:cNvPr id="3" name="TextBox 2">
            <a:extLst>
              <a:ext uri="{FF2B5EF4-FFF2-40B4-BE49-F238E27FC236}">
                <a16:creationId xmlns:a16="http://schemas.microsoft.com/office/drawing/2014/main" id="{A1E717AD-90AE-F649-32E5-F6674DD4F1BC}"/>
              </a:ext>
            </a:extLst>
          </p:cNvPr>
          <p:cNvSpPr txBox="1"/>
          <p:nvPr/>
        </p:nvSpPr>
        <p:spPr>
          <a:xfrm>
            <a:off x="914393" y="1136072"/>
            <a:ext cx="10095346" cy="984885"/>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Exact Solution Approach using Mixed-Integer Linear Programming (MILP)</a:t>
            </a:r>
            <a:br>
              <a:rPr lang="en-US" sz="2000" b="1" dirty="0"/>
            </a:br>
            <a:endParaRPr lang="en-US" sz="2000" b="1" dirty="0"/>
          </a:p>
          <a:p>
            <a:r>
              <a:rPr lang="en-US" dirty="0"/>
              <a:t> </a:t>
            </a:r>
          </a:p>
        </p:txBody>
      </p:sp>
      <p:sp>
        <p:nvSpPr>
          <p:cNvPr id="4" name="TextBox 3">
            <a:extLst>
              <a:ext uri="{FF2B5EF4-FFF2-40B4-BE49-F238E27FC236}">
                <a16:creationId xmlns:a16="http://schemas.microsoft.com/office/drawing/2014/main" id="{BDF7F014-D4B5-402F-8A97-F93300A19DA5}"/>
              </a:ext>
            </a:extLst>
          </p:cNvPr>
          <p:cNvSpPr txBox="1"/>
          <p:nvPr/>
        </p:nvSpPr>
        <p:spPr>
          <a:xfrm>
            <a:off x="914393" y="2244067"/>
            <a:ext cx="5717316"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Tools Used: </a:t>
            </a:r>
            <a:r>
              <a:rPr lang="en-US" dirty="0">
                <a:latin typeface="DM Sans" pitchFamily="2" charset="0"/>
              </a:rPr>
              <a:t>Python and PuLP library. </a:t>
            </a:r>
          </a:p>
        </p:txBody>
      </p:sp>
      <p:sp>
        <p:nvSpPr>
          <p:cNvPr id="6" name="TextBox 5">
            <a:extLst>
              <a:ext uri="{FF2B5EF4-FFF2-40B4-BE49-F238E27FC236}">
                <a16:creationId xmlns:a16="http://schemas.microsoft.com/office/drawing/2014/main" id="{2754FF73-0E44-4B67-5F97-B9C21C68BBCB}"/>
              </a:ext>
            </a:extLst>
          </p:cNvPr>
          <p:cNvSpPr txBox="1"/>
          <p:nvPr/>
        </p:nvSpPr>
        <p:spPr>
          <a:xfrm>
            <a:off x="1302316" y="1659292"/>
            <a:ext cx="72228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Our model is Mixed-Integer Linear Programming (MILP) model.</a:t>
            </a:r>
          </a:p>
        </p:txBody>
      </p:sp>
      <p:sp>
        <p:nvSpPr>
          <p:cNvPr id="8" name="TextBox 7">
            <a:extLst>
              <a:ext uri="{FF2B5EF4-FFF2-40B4-BE49-F238E27FC236}">
                <a16:creationId xmlns:a16="http://schemas.microsoft.com/office/drawing/2014/main" id="{E31D56BA-BBC4-BFB7-91A4-A2399D8513CF}"/>
              </a:ext>
            </a:extLst>
          </p:cNvPr>
          <p:cNvSpPr txBox="1"/>
          <p:nvPr/>
        </p:nvSpPr>
        <p:spPr>
          <a:xfrm>
            <a:off x="914393" y="2912838"/>
            <a:ext cx="6308441"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Sample from Output of solution:</a:t>
            </a:r>
            <a:endParaRPr lang="en-US" sz="2000" dirty="0">
              <a:latin typeface="DM Sans" pitchFamily="2" charset="0"/>
            </a:endParaRPr>
          </a:p>
        </p:txBody>
      </p:sp>
      <p:pic>
        <p:nvPicPr>
          <p:cNvPr id="9" name="Picture 8" descr="A white background with black text&#10;&#10;Description automatically generated">
            <a:extLst>
              <a:ext uri="{FF2B5EF4-FFF2-40B4-BE49-F238E27FC236}">
                <a16:creationId xmlns:a16="http://schemas.microsoft.com/office/drawing/2014/main" id="{5933243C-0926-B79F-D7B2-3C264F730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977" y="3569905"/>
            <a:ext cx="6667146" cy="2727535"/>
          </a:xfrm>
          <a:prstGeom prst="rect">
            <a:avLst/>
          </a:prstGeom>
        </p:spPr>
      </p:pic>
    </p:spTree>
    <p:extLst>
      <p:ext uri="{BB962C8B-B14F-4D97-AF65-F5344CB8AC3E}">
        <p14:creationId xmlns:p14="http://schemas.microsoft.com/office/powerpoint/2010/main" val="49358911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BB5A08-FC57-BFD4-1C1B-284BA6CA1773}"/>
              </a:ext>
            </a:extLst>
          </p:cNvPr>
          <p:cNvSpPr txBox="1"/>
          <p:nvPr/>
        </p:nvSpPr>
        <p:spPr>
          <a:xfrm>
            <a:off x="456493" y="301079"/>
            <a:ext cx="9194403" cy="485774"/>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Applying Metaheuristic Solutions to Solve the Model</a:t>
            </a:r>
          </a:p>
        </p:txBody>
      </p:sp>
      <p:sp>
        <p:nvSpPr>
          <p:cNvPr id="3" name="TextBox 2">
            <a:extLst>
              <a:ext uri="{FF2B5EF4-FFF2-40B4-BE49-F238E27FC236}">
                <a16:creationId xmlns:a16="http://schemas.microsoft.com/office/drawing/2014/main" id="{74C06BCA-3E31-5D96-A8DF-FBB78FD384E6}"/>
              </a:ext>
            </a:extLst>
          </p:cNvPr>
          <p:cNvSpPr txBox="1"/>
          <p:nvPr/>
        </p:nvSpPr>
        <p:spPr>
          <a:xfrm>
            <a:off x="914392" y="1136072"/>
            <a:ext cx="9372607" cy="984885"/>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Optimization Using Genetic Algorithm and Ant Colony Optimization</a:t>
            </a:r>
            <a:br>
              <a:rPr lang="en-US" sz="2000" b="1" dirty="0"/>
            </a:br>
            <a:endParaRPr lang="en-US" sz="2000" b="1" dirty="0"/>
          </a:p>
          <a:p>
            <a:r>
              <a:rPr lang="en-US" dirty="0"/>
              <a:t> </a:t>
            </a:r>
          </a:p>
        </p:txBody>
      </p:sp>
      <p:sp>
        <p:nvSpPr>
          <p:cNvPr id="4" name="TextBox 3">
            <a:extLst>
              <a:ext uri="{FF2B5EF4-FFF2-40B4-BE49-F238E27FC236}">
                <a16:creationId xmlns:a16="http://schemas.microsoft.com/office/drawing/2014/main" id="{489E4E0E-D6CD-B029-4293-4DCBECC709E1}"/>
              </a:ext>
            </a:extLst>
          </p:cNvPr>
          <p:cNvSpPr txBox="1"/>
          <p:nvPr/>
        </p:nvSpPr>
        <p:spPr>
          <a:xfrm>
            <a:off x="914392" y="1720847"/>
            <a:ext cx="5717316"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Genetic Algorithm (GA)</a:t>
            </a:r>
            <a:endParaRPr lang="en-US" dirty="0">
              <a:latin typeface="DM Sans" pitchFamily="2" charset="0"/>
            </a:endParaRPr>
          </a:p>
        </p:txBody>
      </p:sp>
      <p:sp>
        <p:nvSpPr>
          <p:cNvPr id="8" name="TextBox 7">
            <a:extLst>
              <a:ext uri="{FF2B5EF4-FFF2-40B4-BE49-F238E27FC236}">
                <a16:creationId xmlns:a16="http://schemas.microsoft.com/office/drawing/2014/main" id="{3AF1540D-B58A-F911-31C9-8AE07F6EAECC}"/>
              </a:ext>
            </a:extLst>
          </p:cNvPr>
          <p:cNvSpPr txBox="1"/>
          <p:nvPr/>
        </p:nvSpPr>
        <p:spPr>
          <a:xfrm>
            <a:off x="1902675" y="3245211"/>
            <a:ext cx="781397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M Sans" pitchFamily="2" charset="0"/>
              </a:rPr>
              <a:t>Best Fitness Value Achieved: $602,950</a:t>
            </a:r>
          </a:p>
          <a:p>
            <a:pPr marL="285750" indent="-285750">
              <a:buFont typeface="Arial" panose="020B0604020202020204" pitchFamily="34" charset="0"/>
              <a:buChar char="•"/>
            </a:pPr>
            <a:r>
              <a:rPr lang="en-US" dirty="0">
                <a:latin typeface="DM Sans" pitchFamily="2" charset="0"/>
              </a:rPr>
              <a:t>Time Taken for Convergence (seconds): 0.84</a:t>
            </a:r>
          </a:p>
        </p:txBody>
      </p:sp>
      <p:sp>
        <p:nvSpPr>
          <p:cNvPr id="12" name="TextBox 11">
            <a:extLst>
              <a:ext uri="{FF2B5EF4-FFF2-40B4-BE49-F238E27FC236}">
                <a16:creationId xmlns:a16="http://schemas.microsoft.com/office/drawing/2014/main" id="{15CFA328-2783-006C-DB00-68D200C714AE}"/>
              </a:ext>
            </a:extLst>
          </p:cNvPr>
          <p:cNvSpPr txBox="1"/>
          <p:nvPr/>
        </p:nvSpPr>
        <p:spPr>
          <a:xfrm>
            <a:off x="1362349" y="2111025"/>
            <a:ext cx="4618192"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Population-based search algorithm.</a:t>
            </a:r>
          </a:p>
        </p:txBody>
      </p:sp>
      <p:sp>
        <p:nvSpPr>
          <p:cNvPr id="13" name="TextBox 12">
            <a:extLst>
              <a:ext uri="{FF2B5EF4-FFF2-40B4-BE49-F238E27FC236}">
                <a16:creationId xmlns:a16="http://schemas.microsoft.com/office/drawing/2014/main" id="{0D07DD3D-C6F4-27FF-020F-B0DD62D46C61}"/>
              </a:ext>
            </a:extLst>
          </p:cNvPr>
          <p:cNvSpPr txBox="1"/>
          <p:nvPr/>
        </p:nvSpPr>
        <p:spPr>
          <a:xfrm>
            <a:off x="1362349" y="2512912"/>
            <a:ext cx="602673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Uses selection, crossover, and mutation operators.</a:t>
            </a:r>
          </a:p>
        </p:txBody>
      </p:sp>
      <p:sp>
        <p:nvSpPr>
          <p:cNvPr id="14" name="TextBox 13">
            <a:extLst>
              <a:ext uri="{FF2B5EF4-FFF2-40B4-BE49-F238E27FC236}">
                <a16:creationId xmlns:a16="http://schemas.microsoft.com/office/drawing/2014/main" id="{6C626A21-B78E-5E6A-C635-A5A4A6DE1673}"/>
              </a:ext>
            </a:extLst>
          </p:cNvPr>
          <p:cNvSpPr txBox="1"/>
          <p:nvPr/>
        </p:nvSpPr>
        <p:spPr>
          <a:xfrm>
            <a:off x="1362349" y="2913469"/>
            <a:ext cx="602673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Sample from Output of Genetic Algorithm:</a:t>
            </a:r>
          </a:p>
        </p:txBody>
      </p:sp>
      <p:sp>
        <p:nvSpPr>
          <p:cNvPr id="5" name="TextBox 4">
            <a:extLst>
              <a:ext uri="{FF2B5EF4-FFF2-40B4-BE49-F238E27FC236}">
                <a16:creationId xmlns:a16="http://schemas.microsoft.com/office/drawing/2014/main" id="{523010B5-447E-6AAD-7D8C-E2771C3D991B}"/>
              </a:ext>
            </a:extLst>
          </p:cNvPr>
          <p:cNvSpPr txBox="1"/>
          <p:nvPr/>
        </p:nvSpPr>
        <p:spPr>
          <a:xfrm>
            <a:off x="914392" y="4088635"/>
            <a:ext cx="5717316"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DM Sans" pitchFamily="2" charset="0"/>
              </a:rPr>
              <a:t>Ant Colony Optimization (ACO)</a:t>
            </a:r>
            <a:endParaRPr lang="en-US" dirty="0">
              <a:latin typeface="DM Sans" pitchFamily="2" charset="0"/>
            </a:endParaRPr>
          </a:p>
        </p:txBody>
      </p:sp>
      <p:sp>
        <p:nvSpPr>
          <p:cNvPr id="6" name="TextBox 5">
            <a:extLst>
              <a:ext uri="{FF2B5EF4-FFF2-40B4-BE49-F238E27FC236}">
                <a16:creationId xmlns:a16="http://schemas.microsoft.com/office/drawing/2014/main" id="{20161A6D-C911-3798-E30E-5B9D91E107DF}"/>
              </a:ext>
            </a:extLst>
          </p:cNvPr>
          <p:cNvSpPr txBox="1"/>
          <p:nvPr/>
        </p:nvSpPr>
        <p:spPr>
          <a:xfrm>
            <a:off x="1902675" y="5197364"/>
            <a:ext cx="781397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M Sans" pitchFamily="2" charset="0"/>
              </a:rPr>
              <a:t>Best Fitness Value Achieved: $564,800</a:t>
            </a:r>
          </a:p>
          <a:p>
            <a:pPr marL="285750" indent="-285750">
              <a:buFont typeface="Arial" panose="020B0604020202020204" pitchFamily="34" charset="0"/>
              <a:buChar char="•"/>
            </a:pPr>
            <a:r>
              <a:rPr lang="en-US" dirty="0">
                <a:latin typeface="DM Sans" pitchFamily="2" charset="0"/>
              </a:rPr>
              <a:t>Time Taken for Convergence (seconds): 13.72</a:t>
            </a:r>
          </a:p>
        </p:txBody>
      </p:sp>
      <p:sp>
        <p:nvSpPr>
          <p:cNvPr id="7" name="TextBox 6">
            <a:extLst>
              <a:ext uri="{FF2B5EF4-FFF2-40B4-BE49-F238E27FC236}">
                <a16:creationId xmlns:a16="http://schemas.microsoft.com/office/drawing/2014/main" id="{326ED2DF-FBF0-39B1-EEC8-87F491121B59}"/>
              </a:ext>
            </a:extLst>
          </p:cNvPr>
          <p:cNvSpPr txBox="1"/>
          <p:nvPr/>
        </p:nvSpPr>
        <p:spPr>
          <a:xfrm>
            <a:off x="1362349" y="4478813"/>
            <a:ext cx="769852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Simulates the pheromone trail-laying and following behavior of ants.</a:t>
            </a:r>
          </a:p>
        </p:txBody>
      </p:sp>
      <p:sp>
        <p:nvSpPr>
          <p:cNvPr id="9" name="TextBox 8">
            <a:extLst>
              <a:ext uri="{FF2B5EF4-FFF2-40B4-BE49-F238E27FC236}">
                <a16:creationId xmlns:a16="http://schemas.microsoft.com/office/drawing/2014/main" id="{E63889AB-EC8D-4629-E030-B7FEF2AEEAB5}"/>
              </a:ext>
            </a:extLst>
          </p:cNvPr>
          <p:cNvSpPr txBox="1"/>
          <p:nvPr/>
        </p:nvSpPr>
        <p:spPr>
          <a:xfrm>
            <a:off x="1362349" y="4865622"/>
            <a:ext cx="602673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DM Sans" pitchFamily="2" charset="0"/>
              </a:rPr>
              <a:t>Sample from Output of Ant Colony Optimization:</a:t>
            </a:r>
          </a:p>
        </p:txBody>
      </p:sp>
    </p:spTree>
    <p:extLst>
      <p:ext uri="{BB962C8B-B14F-4D97-AF65-F5344CB8AC3E}">
        <p14:creationId xmlns:p14="http://schemas.microsoft.com/office/powerpoint/2010/main" val="230677956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BFAF8-C7C6-D264-3D44-D125225C11BA}"/>
              </a:ext>
            </a:extLst>
          </p:cNvPr>
          <p:cNvSpPr txBox="1"/>
          <p:nvPr/>
        </p:nvSpPr>
        <p:spPr>
          <a:xfrm>
            <a:off x="189344" y="193593"/>
            <a:ext cx="11638222" cy="523220"/>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Applying Metaheuristic Solutions to Solve the Model - (Continued)</a:t>
            </a:r>
          </a:p>
        </p:txBody>
      </p:sp>
      <p:sp>
        <p:nvSpPr>
          <p:cNvPr id="10" name="TextBox 9">
            <a:extLst>
              <a:ext uri="{FF2B5EF4-FFF2-40B4-BE49-F238E27FC236}">
                <a16:creationId xmlns:a16="http://schemas.microsoft.com/office/drawing/2014/main" id="{E0C788C0-51F4-9B55-7150-8E00830B7F3F}"/>
              </a:ext>
            </a:extLst>
          </p:cNvPr>
          <p:cNvSpPr txBox="1"/>
          <p:nvPr/>
        </p:nvSpPr>
        <p:spPr>
          <a:xfrm>
            <a:off x="928454" y="1184650"/>
            <a:ext cx="5717316" cy="400110"/>
          </a:xfrm>
          <a:prstGeom prst="rect">
            <a:avLst/>
          </a:prstGeom>
          <a:noFill/>
        </p:spPr>
        <p:txBody>
          <a:bodyPr wrap="square" rtlCol="0">
            <a:spAutoFit/>
          </a:bodyPr>
          <a:lstStyle/>
          <a:p>
            <a:r>
              <a:rPr lang="en-US" sz="2000" b="1" dirty="0">
                <a:latin typeface="DM Sans" pitchFamily="2" charset="0"/>
              </a:rPr>
              <a:t>Comparison Between Two Algorithms</a:t>
            </a:r>
            <a:endParaRPr lang="en-US" dirty="0">
              <a:latin typeface="DM Sans" pitchFamily="2" charset="0"/>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1AF5B459-F8F0-B6DB-333B-05ABEFC68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198" y="900799"/>
            <a:ext cx="684256" cy="684256"/>
          </a:xfrm>
          <a:prstGeom prst="rect">
            <a:avLst/>
          </a:prstGeom>
        </p:spPr>
      </p:pic>
      <p:pic>
        <p:nvPicPr>
          <p:cNvPr id="11" name="Picture 10" descr="A graph of blue and orange lines&#10;&#10;Description automatically generated">
            <a:extLst>
              <a:ext uri="{FF2B5EF4-FFF2-40B4-BE49-F238E27FC236}">
                <a16:creationId xmlns:a16="http://schemas.microsoft.com/office/drawing/2014/main" id="{611E96D9-606D-5358-40C8-D1D81A8D4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619" y="1848733"/>
            <a:ext cx="8043671" cy="4677104"/>
          </a:xfrm>
          <a:prstGeom prst="rect">
            <a:avLst/>
          </a:prstGeom>
        </p:spPr>
      </p:pic>
    </p:spTree>
    <p:extLst>
      <p:ext uri="{BB962C8B-B14F-4D97-AF65-F5344CB8AC3E}">
        <p14:creationId xmlns:p14="http://schemas.microsoft.com/office/powerpoint/2010/main" val="71129866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50FC9-E237-8460-6BFA-B060D77B3226}"/>
              </a:ext>
            </a:extLst>
          </p:cNvPr>
          <p:cNvSpPr txBox="1"/>
          <p:nvPr/>
        </p:nvSpPr>
        <p:spPr>
          <a:xfrm>
            <a:off x="1052840" y="310972"/>
            <a:ext cx="10297647" cy="584775"/>
          </a:xfrm>
          <a:prstGeom prst="rect">
            <a:avLst/>
          </a:prstGeom>
          <a:noFill/>
        </p:spPr>
        <p:txBody>
          <a:bodyPr wrap="square" rtlCol="0">
            <a:spAutoFit/>
          </a:bodyPr>
          <a:lstStyle/>
          <a:p>
            <a:r>
              <a:rPr lang="en-US" sz="3200" b="1" u="sng" dirty="0">
                <a:latin typeface="DM Sans" pitchFamily="2" charset="0"/>
              </a:rPr>
              <a:t>Optimizing Tour Packages Using Genetic Algorithm:</a:t>
            </a:r>
          </a:p>
        </p:txBody>
      </p:sp>
      <p:sp>
        <p:nvSpPr>
          <p:cNvPr id="3" name="TextBox 2">
            <a:extLst>
              <a:ext uri="{FF2B5EF4-FFF2-40B4-BE49-F238E27FC236}">
                <a16:creationId xmlns:a16="http://schemas.microsoft.com/office/drawing/2014/main" id="{D9F24A71-6509-251D-1B21-8A97E342AE2E}"/>
              </a:ext>
            </a:extLst>
          </p:cNvPr>
          <p:cNvSpPr txBox="1"/>
          <p:nvPr/>
        </p:nvSpPr>
        <p:spPr>
          <a:xfrm>
            <a:off x="903753" y="1266176"/>
            <a:ext cx="10297647" cy="646331"/>
          </a:xfrm>
          <a:prstGeom prst="rect">
            <a:avLst/>
          </a:prstGeom>
          <a:noFill/>
        </p:spPr>
        <p:txBody>
          <a:bodyPr wrap="square" rtlCol="0">
            <a:spAutoFit/>
          </a:bodyPr>
          <a:lstStyle/>
          <a:p>
            <a:pPr marL="342900" indent="-342900">
              <a:buFont typeface="Wingdings" panose="05000000000000000000" pitchFamily="2" charset="2"/>
              <a:buChar char="v"/>
            </a:pPr>
            <a:r>
              <a:rPr lang="en-US" b="1" dirty="0">
                <a:latin typeface="DM Sans" pitchFamily="2" charset="0"/>
              </a:rPr>
              <a:t>Aim: </a:t>
            </a:r>
            <a:r>
              <a:rPr lang="en-US" dirty="0">
                <a:latin typeface="DM Sans" pitchFamily="2" charset="0"/>
              </a:rPr>
              <a:t>Optimize tour packages across different seasons to maximize profitability and manage resources efficiently.</a:t>
            </a:r>
          </a:p>
        </p:txBody>
      </p:sp>
      <p:sp>
        <p:nvSpPr>
          <p:cNvPr id="7" name="TextBox 6">
            <a:extLst>
              <a:ext uri="{FF2B5EF4-FFF2-40B4-BE49-F238E27FC236}">
                <a16:creationId xmlns:a16="http://schemas.microsoft.com/office/drawing/2014/main" id="{BA727DD8-16A4-91F6-032C-293050DE399F}"/>
              </a:ext>
            </a:extLst>
          </p:cNvPr>
          <p:cNvSpPr txBox="1"/>
          <p:nvPr/>
        </p:nvSpPr>
        <p:spPr>
          <a:xfrm>
            <a:off x="903753" y="2067355"/>
            <a:ext cx="10297647" cy="923330"/>
          </a:xfrm>
          <a:prstGeom prst="rect">
            <a:avLst/>
          </a:prstGeom>
          <a:noFill/>
        </p:spPr>
        <p:txBody>
          <a:bodyPr wrap="square" rtlCol="0">
            <a:spAutoFit/>
          </a:bodyPr>
          <a:lstStyle/>
          <a:p>
            <a:pPr marL="342900" indent="-342900">
              <a:buFont typeface="Wingdings" panose="05000000000000000000" pitchFamily="2" charset="2"/>
              <a:buChar char="v"/>
            </a:pPr>
            <a:r>
              <a:rPr lang="en-US" b="1" dirty="0">
                <a:latin typeface="DM Sans" pitchFamily="2" charset="0"/>
              </a:rPr>
              <a:t>Chosen Algorithm: </a:t>
            </a:r>
            <a:r>
              <a:rPr lang="en-US" dirty="0">
                <a:latin typeface="DM Sans" pitchFamily="2" charset="0"/>
              </a:rPr>
              <a:t>Genetic Algorithm (GA) for its superior performance in achieving high fitness values , powerful approach due to its ability to handle complex, multi-dimensional optimization problems</a:t>
            </a: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319F6CB7-B0D8-28D1-1BCF-9966E796A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441" y="204987"/>
            <a:ext cx="735191" cy="735191"/>
          </a:xfrm>
          <a:prstGeom prst="rect">
            <a:avLst/>
          </a:prstGeom>
        </p:spPr>
      </p:pic>
      <p:sp>
        <p:nvSpPr>
          <p:cNvPr id="6" name="TextBox 5">
            <a:extLst>
              <a:ext uri="{FF2B5EF4-FFF2-40B4-BE49-F238E27FC236}">
                <a16:creationId xmlns:a16="http://schemas.microsoft.com/office/drawing/2014/main" id="{621F2C99-E66E-1727-AAA8-8F5A1DE1EA83}"/>
              </a:ext>
            </a:extLst>
          </p:cNvPr>
          <p:cNvSpPr txBox="1"/>
          <p:nvPr/>
        </p:nvSpPr>
        <p:spPr>
          <a:xfrm>
            <a:off x="903753" y="3157668"/>
            <a:ext cx="4966606" cy="369332"/>
          </a:xfrm>
          <a:prstGeom prst="rect">
            <a:avLst/>
          </a:prstGeom>
          <a:noFill/>
        </p:spPr>
        <p:txBody>
          <a:bodyPr wrap="square" rtlCol="0">
            <a:spAutoFit/>
          </a:bodyPr>
          <a:lstStyle/>
          <a:p>
            <a:pPr marL="342900" indent="-342900">
              <a:buFont typeface="Wingdings" panose="05000000000000000000" pitchFamily="2" charset="2"/>
              <a:buChar char="v"/>
            </a:pPr>
            <a:r>
              <a:rPr lang="en-US" b="1" dirty="0">
                <a:latin typeface="DM Sans" pitchFamily="2" charset="0"/>
              </a:rPr>
              <a:t>Output of Genetic Algorithm:</a:t>
            </a:r>
            <a:endParaRPr lang="en-US" dirty="0">
              <a:latin typeface="DM Sans" pitchFamily="2" charset="0"/>
            </a:endParaRPr>
          </a:p>
        </p:txBody>
      </p:sp>
      <p:pic>
        <p:nvPicPr>
          <p:cNvPr id="8" name="Picture 7" descr="A white text on a white background&#10;&#10;Description automatically generated">
            <a:extLst>
              <a:ext uri="{FF2B5EF4-FFF2-40B4-BE49-F238E27FC236}">
                <a16:creationId xmlns:a16="http://schemas.microsoft.com/office/drawing/2014/main" id="{627175DA-46CE-5C01-0E1D-B0140C724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87" y="3252297"/>
            <a:ext cx="6029444" cy="3442463"/>
          </a:xfrm>
          <a:prstGeom prst="rect">
            <a:avLst/>
          </a:prstGeom>
        </p:spPr>
      </p:pic>
    </p:spTree>
    <p:extLst>
      <p:ext uri="{BB962C8B-B14F-4D97-AF65-F5344CB8AC3E}">
        <p14:creationId xmlns:p14="http://schemas.microsoft.com/office/powerpoint/2010/main" val="350512931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 name="Picture 2" descr="A pyramid with a light on top&#10;&#10;Description automatically generated">
            <a:extLst>
              <a:ext uri="{FF2B5EF4-FFF2-40B4-BE49-F238E27FC236}">
                <a16:creationId xmlns:a16="http://schemas.microsoft.com/office/drawing/2014/main" id="{759595E6-C52E-BC60-7671-92A61F057BAF}"/>
              </a:ext>
            </a:extLst>
          </p:cNvPr>
          <p:cNvPicPr>
            <a:picLocks noChangeAspect="1"/>
          </p:cNvPicPr>
          <p:nvPr/>
        </p:nvPicPr>
        <p:blipFill rotWithShape="1">
          <a:blip r:embed="rId2">
            <a:extLst>
              <a:ext uri="{28A0092B-C50C-407E-A947-70E740481C1C}">
                <a14:useLocalDpi xmlns:a14="http://schemas.microsoft.com/office/drawing/2010/main" val="0"/>
              </a:ext>
            </a:extLst>
          </a:blip>
          <a:srcRect l="8681" t="9091" r="25684" b="-1"/>
          <a:stretch/>
        </p:blipFill>
        <p:spPr>
          <a:xfrm>
            <a:off x="5039138" y="-9237"/>
            <a:ext cx="7152861" cy="696421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文本框 29">
            <a:extLst>
              <a:ext uri="{FF2B5EF4-FFF2-40B4-BE49-F238E27FC236}">
                <a16:creationId xmlns:a16="http://schemas.microsoft.com/office/drawing/2014/main" id="{15ACC3A3-5333-8D7B-6D4A-F36D83372DEB}"/>
              </a:ext>
            </a:extLst>
          </p:cNvPr>
          <p:cNvSpPr txBox="1"/>
          <p:nvPr/>
        </p:nvSpPr>
        <p:spPr>
          <a:xfrm>
            <a:off x="197812" y="2721686"/>
            <a:ext cx="5898188" cy="1406159"/>
          </a:xfrm>
          <a:prstGeom prst="rect">
            <a:avLst/>
          </a:prstGeom>
        </p:spPr>
        <p:txBody>
          <a:bodyPr vert="horz" lIns="91440" tIns="45720" rIns="91440" bIns="45720" rtlCol="0" anchor="b">
            <a:noAutofit/>
          </a:bodyPr>
          <a:lstStyle/>
          <a:p>
            <a:pPr algn="r">
              <a:lnSpc>
                <a:spcPct val="90000"/>
              </a:lnSpc>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User Interface (UI)</a:t>
            </a:r>
          </a:p>
          <a:p>
            <a:pPr algn="ctr">
              <a:lnSpc>
                <a:spcPct val="90000"/>
              </a:lnSpc>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Development</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541780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9C160-7968-10DC-DDAE-92CB8F486B23}"/>
              </a:ext>
            </a:extLst>
          </p:cNvPr>
          <p:cNvSpPr txBox="1"/>
          <p:nvPr/>
        </p:nvSpPr>
        <p:spPr>
          <a:xfrm>
            <a:off x="263708" y="174336"/>
            <a:ext cx="9555851" cy="1754326"/>
          </a:xfrm>
          <a:prstGeom prst="rect">
            <a:avLst/>
          </a:prstGeom>
          <a:noFill/>
        </p:spPr>
        <p:txBody>
          <a:bodyPr wrap="square" rtlCol="0">
            <a:spAutoFit/>
          </a:bodyPr>
          <a:lstStyle/>
          <a:p>
            <a:r>
              <a:rPr lang="en-US" b="1" dirty="0">
                <a:latin typeface="DM Sans" pitchFamily="2" charset="0"/>
              </a:rPr>
              <a:t>Purpose</a:t>
            </a:r>
            <a:r>
              <a:rPr lang="en-US" dirty="0">
                <a:latin typeface="DM Sans" pitchFamily="2" charset="0"/>
              </a:rPr>
              <a:t>: Facilitate easy interaction with data for tourism industry professionals.</a:t>
            </a:r>
            <a:br>
              <a:rPr lang="en-US" dirty="0">
                <a:latin typeface="DM Sans" pitchFamily="2" charset="0"/>
              </a:rPr>
            </a:br>
            <a:endParaRPr lang="en-US" dirty="0">
              <a:latin typeface="DM Sans" pitchFamily="2" charset="0"/>
            </a:endParaRPr>
          </a:p>
          <a:p>
            <a:r>
              <a:rPr lang="en-US" b="1" dirty="0">
                <a:latin typeface="DM Sans" pitchFamily="2" charset="0"/>
              </a:rPr>
              <a:t>Technology</a:t>
            </a:r>
            <a:r>
              <a:rPr lang="en-US" dirty="0">
                <a:latin typeface="DM Sans" pitchFamily="2" charset="0"/>
              </a:rPr>
              <a:t>: Developed using C# and .NET Framework as a Windows Form application.</a:t>
            </a:r>
          </a:p>
          <a:p>
            <a:br>
              <a:rPr lang="en-US" b="1" dirty="0">
                <a:latin typeface="DM Sans" pitchFamily="2" charset="0"/>
              </a:rPr>
            </a:br>
            <a:r>
              <a:rPr lang="en-US" b="1" dirty="0">
                <a:latin typeface="DM Sans" pitchFamily="2" charset="0"/>
              </a:rPr>
              <a:t>Tools: </a:t>
            </a:r>
            <a:r>
              <a:rPr lang="en-US" dirty="0">
                <a:latin typeface="DM Sans" pitchFamily="2" charset="0"/>
              </a:rPr>
              <a:t>SQL Server Management Studio(SSMS) 2019 , Microsoft Visual Studio 2022</a:t>
            </a:r>
          </a:p>
          <a:p>
            <a:endParaRPr lang="en-US" dirty="0">
              <a:latin typeface="DM Sans" pitchFamily="2" charset="0"/>
            </a:endParaRPr>
          </a:p>
        </p:txBody>
      </p:sp>
      <p:sp>
        <p:nvSpPr>
          <p:cNvPr id="3" name="TextBox 2">
            <a:extLst>
              <a:ext uri="{FF2B5EF4-FFF2-40B4-BE49-F238E27FC236}">
                <a16:creationId xmlns:a16="http://schemas.microsoft.com/office/drawing/2014/main" id="{E092F039-C688-C631-F329-7B79143BD00E}"/>
              </a:ext>
            </a:extLst>
          </p:cNvPr>
          <p:cNvSpPr txBox="1"/>
          <p:nvPr/>
        </p:nvSpPr>
        <p:spPr>
          <a:xfrm>
            <a:off x="1700175" y="1861116"/>
            <a:ext cx="3722255" cy="400110"/>
          </a:xfrm>
          <a:prstGeom prst="rect">
            <a:avLst/>
          </a:prstGeom>
          <a:noFill/>
        </p:spPr>
        <p:txBody>
          <a:bodyPr wrap="square" rtlCol="0">
            <a:spAutoFit/>
          </a:bodyPr>
          <a:lstStyle/>
          <a:p>
            <a:r>
              <a:rPr lang="en-US" sz="2000" b="1" dirty="0">
                <a:latin typeface="DM Sans" pitchFamily="2" charset="0"/>
              </a:rPr>
              <a:t>Key Features of the UI</a:t>
            </a:r>
          </a:p>
        </p:txBody>
      </p:sp>
      <p:sp>
        <p:nvSpPr>
          <p:cNvPr id="4" name="TextBox 3">
            <a:extLst>
              <a:ext uri="{FF2B5EF4-FFF2-40B4-BE49-F238E27FC236}">
                <a16:creationId xmlns:a16="http://schemas.microsoft.com/office/drawing/2014/main" id="{99634C63-A1A3-F977-66EB-AC3D6B6214E1}"/>
              </a:ext>
            </a:extLst>
          </p:cNvPr>
          <p:cNvSpPr txBox="1"/>
          <p:nvPr/>
        </p:nvSpPr>
        <p:spPr>
          <a:xfrm>
            <a:off x="2880736" y="2316681"/>
            <a:ext cx="8385229" cy="5078313"/>
          </a:xfrm>
          <a:prstGeom prst="rect">
            <a:avLst/>
          </a:prstGeom>
          <a:noFill/>
        </p:spPr>
        <p:txBody>
          <a:bodyPr wrap="square" rtlCol="0">
            <a:spAutoFit/>
          </a:bodyPr>
          <a:lstStyle/>
          <a:p>
            <a:r>
              <a:rPr lang="en-US" b="1" dirty="0">
                <a:latin typeface="DM Sans" pitchFamily="2" charset="0"/>
              </a:rPr>
              <a:t>User-Friendly Interface</a:t>
            </a:r>
            <a:r>
              <a:rPr lang="en-US" dirty="0">
                <a:latin typeface="DM Sans" pitchFamily="2" charset="0"/>
              </a:rPr>
              <a:t>: Allows administrators to manage tourism packages, prices, resources, and budgets.</a:t>
            </a:r>
          </a:p>
          <a:p>
            <a:endParaRPr lang="en-US" dirty="0">
              <a:latin typeface="DM Sans" pitchFamily="2" charset="0"/>
            </a:endParaRPr>
          </a:p>
          <a:p>
            <a:r>
              <a:rPr lang="en-US" b="1" dirty="0">
                <a:latin typeface="DM Sans" pitchFamily="2" charset="0"/>
              </a:rPr>
              <a:t>Role-Based Access Control</a:t>
            </a:r>
            <a:r>
              <a:rPr lang="en-US" dirty="0">
                <a:latin typeface="DM Sans" pitchFamily="2" charset="0"/>
              </a:rPr>
              <a:t>: Ensures secure and appropriate access for different admin roles.</a:t>
            </a:r>
          </a:p>
          <a:p>
            <a:endParaRPr lang="en-US" dirty="0">
              <a:latin typeface="DM Sans" pitchFamily="2" charset="0"/>
            </a:endParaRPr>
          </a:p>
          <a:p>
            <a:r>
              <a:rPr lang="en-US" b="1" dirty="0">
                <a:latin typeface="DM Sans" pitchFamily="2" charset="0"/>
              </a:rPr>
              <a:t>Real-Time Data Updates</a:t>
            </a:r>
            <a:r>
              <a:rPr lang="en-US" dirty="0">
                <a:latin typeface="DM Sans" pitchFamily="2" charset="0"/>
              </a:rPr>
              <a:t>: Provides immediate reflection of changes made to data.</a:t>
            </a:r>
          </a:p>
          <a:p>
            <a:endParaRPr lang="en-US" dirty="0">
              <a:latin typeface="DM Sans" pitchFamily="2" charset="0"/>
            </a:endParaRPr>
          </a:p>
          <a:p>
            <a:r>
              <a:rPr lang="en-US" b="1" dirty="0">
                <a:latin typeface="DM Sans" pitchFamily="2" charset="0"/>
              </a:rPr>
              <a:t>Data Validation</a:t>
            </a:r>
            <a:r>
              <a:rPr lang="en-US" dirty="0">
                <a:latin typeface="DM Sans" pitchFamily="2" charset="0"/>
              </a:rPr>
              <a:t>: Ensures accuracy and consistency of data entered by users.</a:t>
            </a:r>
          </a:p>
          <a:p>
            <a:endParaRPr lang="en-US" dirty="0">
              <a:latin typeface="DM Sans" pitchFamily="2" charset="0"/>
            </a:endParaRPr>
          </a:p>
          <a:p>
            <a:r>
              <a:rPr lang="en-US" b="1" dirty="0">
                <a:latin typeface="DM Sans" pitchFamily="2" charset="0"/>
              </a:rPr>
              <a:t>Error Handling and Notifications</a:t>
            </a:r>
            <a:r>
              <a:rPr lang="en-US" dirty="0">
                <a:latin typeface="DM Sans" pitchFamily="2" charset="0"/>
              </a:rPr>
              <a:t>: Informs users of errors and successful operations through pop-up notifications.</a:t>
            </a:r>
          </a:p>
          <a:p>
            <a:endParaRPr lang="en-US" dirty="0">
              <a:latin typeface="DM Sans" pitchFamily="2" charset="0"/>
            </a:endParaRPr>
          </a:p>
          <a:p>
            <a:r>
              <a:rPr lang="en-US" b="1" dirty="0">
                <a:latin typeface="DM Sans" pitchFamily="2" charset="0"/>
              </a:rPr>
              <a:t>Search and Filter Options</a:t>
            </a:r>
            <a:r>
              <a:rPr lang="en-US" dirty="0">
                <a:latin typeface="DM Sans" pitchFamily="2" charset="0"/>
              </a:rPr>
              <a:t>: Enables efficient navigation and management of large datasets.</a:t>
            </a:r>
          </a:p>
          <a:p>
            <a:endParaRPr lang="en-US" dirty="0">
              <a:latin typeface="DM Sans" pitchFamily="2" charset="0"/>
            </a:endParaRPr>
          </a:p>
          <a:p>
            <a:endParaRPr lang="en-US" dirty="0">
              <a:latin typeface="DM Sans" pitchFamily="2" charset="0"/>
            </a:endParaRPr>
          </a:p>
        </p:txBody>
      </p:sp>
      <p:pic>
        <p:nvPicPr>
          <p:cNvPr id="8" name="Picture 7" descr="A hand holding a key&#10;&#10;Description automatically generated">
            <a:extLst>
              <a:ext uri="{FF2B5EF4-FFF2-40B4-BE49-F238E27FC236}">
                <a16:creationId xmlns:a16="http://schemas.microsoft.com/office/drawing/2014/main" id="{1F158F86-EEC4-5AB2-5D3F-58B517F7B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021" y="1701978"/>
            <a:ext cx="591093" cy="591093"/>
          </a:xfrm>
          <a:prstGeom prst="rect">
            <a:avLst/>
          </a:prstGeom>
        </p:spPr>
      </p:pic>
      <p:pic>
        <p:nvPicPr>
          <p:cNvPr id="18" name="Picture 17" descr="A hand holding a cellphone&#10;&#10;Description automatically generated">
            <a:extLst>
              <a:ext uri="{FF2B5EF4-FFF2-40B4-BE49-F238E27FC236}">
                <a16:creationId xmlns:a16="http://schemas.microsoft.com/office/drawing/2014/main" id="{D8350212-9ED0-3DE7-E717-1991E210A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77" y="2331657"/>
            <a:ext cx="582008" cy="582008"/>
          </a:xfrm>
          <a:prstGeom prst="rect">
            <a:avLst/>
          </a:prstGeom>
        </p:spPr>
      </p:pic>
      <p:pic>
        <p:nvPicPr>
          <p:cNvPr id="20" name="Picture 19" descr="A blue shield with a check mark&#10;&#10;Description automatically generated">
            <a:extLst>
              <a:ext uri="{FF2B5EF4-FFF2-40B4-BE49-F238E27FC236}">
                <a16:creationId xmlns:a16="http://schemas.microsoft.com/office/drawing/2014/main" id="{8CF04C10-ADFE-735C-744F-0876F873C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253" y="3214131"/>
            <a:ext cx="513334" cy="513334"/>
          </a:xfrm>
          <a:prstGeom prst="rect">
            <a:avLst/>
          </a:prstGeom>
        </p:spPr>
      </p:pic>
      <p:pic>
        <p:nvPicPr>
          <p:cNvPr id="22" name="Picture 21" descr="A blue circular arrows in a circle&#10;&#10;Description automatically generated">
            <a:extLst>
              <a:ext uri="{FF2B5EF4-FFF2-40B4-BE49-F238E27FC236}">
                <a16:creationId xmlns:a16="http://schemas.microsoft.com/office/drawing/2014/main" id="{78EB9771-0C40-EF5D-9865-B0C84C4061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8750" y="3978184"/>
            <a:ext cx="513335" cy="513335"/>
          </a:xfrm>
          <a:prstGeom prst="rect">
            <a:avLst/>
          </a:prstGeom>
        </p:spPr>
      </p:pic>
      <p:pic>
        <p:nvPicPr>
          <p:cNvPr id="24" name="Picture 23" descr="A blue circle with a white check mark&#10;&#10;Description automatically generated">
            <a:extLst>
              <a:ext uri="{FF2B5EF4-FFF2-40B4-BE49-F238E27FC236}">
                <a16:creationId xmlns:a16="http://schemas.microsoft.com/office/drawing/2014/main" id="{F6BCF8AB-0CA9-128E-9783-CEAF226FD6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8862" y="4742238"/>
            <a:ext cx="453109" cy="453109"/>
          </a:xfrm>
          <a:prstGeom prst="rect">
            <a:avLst/>
          </a:prstGeom>
        </p:spPr>
      </p:pic>
      <p:pic>
        <p:nvPicPr>
          <p:cNvPr id="26" name="Picture 25" descr="A yellow triangle with a exclamation mark&#10;&#10;Description automatically generated">
            <a:extLst>
              <a:ext uri="{FF2B5EF4-FFF2-40B4-BE49-F238E27FC236}">
                <a16:creationId xmlns:a16="http://schemas.microsoft.com/office/drawing/2014/main" id="{1A5D604C-3AC2-D5ED-0E51-6FEE4B1965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5230" y="5416089"/>
            <a:ext cx="430641" cy="430641"/>
          </a:xfrm>
          <a:prstGeom prst="rect">
            <a:avLst/>
          </a:prstGeom>
        </p:spPr>
      </p:pic>
      <p:pic>
        <p:nvPicPr>
          <p:cNvPr id="32" name="Picture 31" descr="A blue and grey funnel with a magnifying glass&#10;&#10;Description automatically generated">
            <a:extLst>
              <a:ext uri="{FF2B5EF4-FFF2-40B4-BE49-F238E27FC236}">
                <a16:creationId xmlns:a16="http://schemas.microsoft.com/office/drawing/2014/main" id="{C99F8961-8B86-02A0-A53E-B9C0FA6C8A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0420" y="6170166"/>
            <a:ext cx="461665" cy="461665"/>
          </a:xfrm>
          <a:prstGeom prst="rect">
            <a:avLst/>
          </a:prstGeom>
        </p:spPr>
      </p:pic>
    </p:spTree>
    <p:extLst>
      <p:ext uri="{BB962C8B-B14F-4D97-AF65-F5344CB8AC3E}">
        <p14:creationId xmlns:p14="http://schemas.microsoft.com/office/powerpoint/2010/main" val="217354667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263F9-6002-3D68-967A-637EA4317D2C}"/>
              </a:ext>
            </a:extLst>
          </p:cNvPr>
          <p:cNvSpPr txBox="1"/>
          <p:nvPr/>
        </p:nvSpPr>
        <p:spPr>
          <a:xfrm>
            <a:off x="1080652" y="1496290"/>
            <a:ext cx="10280075" cy="830997"/>
          </a:xfrm>
          <a:prstGeom prst="rect">
            <a:avLst/>
          </a:prstGeom>
          <a:noFill/>
        </p:spPr>
        <p:txBody>
          <a:bodyPr wrap="square" rtlCol="0">
            <a:spAutoFit/>
          </a:bodyPr>
          <a:lstStyle/>
          <a:p>
            <a:r>
              <a:rPr lang="en-US" sz="2400" b="1" dirty="0">
                <a:latin typeface="DM Sans" pitchFamily="2" charset="0"/>
              </a:rPr>
              <a:t>ER Schema and ER Diagram</a:t>
            </a:r>
            <a:r>
              <a:rPr lang="en-US" sz="2400" dirty="0">
                <a:latin typeface="DM Sans" pitchFamily="2" charset="0"/>
              </a:rPr>
              <a:t>: Developed an Entity-Relationship schema and diagram to outline the database structure.</a:t>
            </a:r>
          </a:p>
        </p:txBody>
      </p:sp>
      <p:sp>
        <p:nvSpPr>
          <p:cNvPr id="3" name="TextBox 2">
            <a:extLst>
              <a:ext uri="{FF2B5EF4-FFF2-40B4-BE49-F238E27FC236}">
                <a16:creationId xmlns:a16="http://schemas.microsoft.com/office/drawing/2014/main" id="{A55D780D-0B95-4BAB-0A36-EF7D642EF114}"/>
              </a:ext>
            </a:extLst>
          </p:cNvPr>
          <p:cNvSpPr txBox="1"/>
          <p:nvPr/>
        </p:nvSpPr>
        <p:spPr>
          <a:xfrm>
            <a:off x="1122362" y="372396"/>
            <a:ext cx="3779582" cy="584775"/>
          </a:xfrm>
          <a:prstGeom prst="rect">
            <a:avLst/>
          </a:prstGeom>
          <a:noFill/>
        </p:spPr>
        <p:txBody>
          <a:bodyPr wrap="square" rtlCol="0">
            <a:spAutoFit/>
          </a:bodyPr>
          <a:lstStyle/>
          <a:p>
            <a:r>
              <a:rPr lang="en-US" sz="3200" b="1" u="sng" dirty="0">
                <a:latin typeface="DM Sans" pitchFamily="2" charset="0"/>
              </a:rPr>
              <a:t>Database Design:</a:t>
            </a:r>
            <a:endParaRPr lang="en-US" sz="3200" u="sng" dirty="0">
              <a:latin typeface="DM Sans" pitchFamily="2" charset="0"/>
            </a:endParaRPr>
          </a:p>
        </p:txBody>
      </p:sp>
      <p:pic>
        <p:nvPicPr>
          <p:cNvPr id="5" name="Picture 4" descr="A blue cylinder with a yellow sign&#10;&#10;Description automatically generated">
            <a:extLst>
              <a:ext uri="{FF2B5EF4-FFF2-40B4-BE49-F238E27FC236}">
                <a16:creationId xmlns:a16="http://schemas.microsoft.com/office/drawing/2014/main" id="{ADD6D4FE-8F98-F96A-3709-7B1B8A45E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282" y="294456"/>
            <a:ext cx="708371" cy="708371"/>
          </a:xfrm>
          <a:prstGeom prst="rect">
            <a:avLst/>
          </a:prstGeom>
        </p:spPr>
      </p:pic>
      <p:pic>
        <p:nvPicPr>
          <p:cNvPr id="7" name="Picture 6" descr="A diagram of a diagram&#10;&#10;Description automatically generated">
            <a:extLst>
              <a:ext uri="{FF2B5EF4-FFF2-40B4-BE49-F238E27FC236}">
                <a16:creationId xmlns:a16="http://schemas.microsoft.com/office/drawing/2014/main" id="{F111D74B-4D6C-3ED3-9F6A-8B22CB55D0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630" y="2787182"/>
            <a:ext cx="5409047" cy="3771163"/>
          </a:xfrm>
          <a:prstGeom prst="rect">
            <a:avLst/>
          </a:prstGeom>
        </p:spPr>
      </p:pic>
      <p:pic>
        <p:nvPicPr>
          <p:cNvPr id="9" name="Picture 8" descr="A diagram of a computer system&#10;&#10;Description automatically generated with medium confidence">
            <a:extLst>
              <a:ext uri="{FF2B5EF4-FFF2-40B4-BE49-F238E27FC236}">
                <a16:creationId xmlns:a16="http://schemas.microsoft.com/office/drawing/2014/main" id="{313079D8-582A-0052-0786-6141D0637A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1074" y="2787182"/>
            <a:ext cx="5486274" cy="3771163"/>
          </a:xfrm>
          <a:prstGeom prst="rect">
            <a:avLst/>
          </a:prstGeom>
        </p:spPr>
      </p:pic>
      <p:pic>
        <p:nvPicPr>
          <p:cNvPr id="4" name="Picture 3">
            <a:extLst>
              <a:ext uri="{FF2B5EF4-FFF2-40B4-BE49-F238E27FC236}">
                <a16:creationId xmlns:a16="http://schemas.microsoft.com/office/drawing/2014/main" id="{7FF9364E-8B5E-7B7D-F4CD-F467D1086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0275" y="4258180"/>
            <a:ext cx="457200" cy="457200"/>
          </a:xfrm>
          <a:prstGeom prst="rect">
            <a:avLst/>
          </a:prstGeom>
        </p:spPr>
      </p:pic>
    </p:spTree>
    <p:extLst>
      <p:ext uri="{BB962C8B-B14F-4D97-AF65-F5344CB8AC3E}">
        <p14:creationId xmlns:p14="http://schemas.microsoft.com/office/powerpoint/2010/main" val="302379805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A42835C3-9137-C119-2CC0-A9BD037E1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706" y="1165760"/>
            <a:ext cx="6338294" cy="5022015"/>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2669F281-D4B0-CC53-7AE5-284D7DFC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5760"/>
            <a:ext cx="6009594" cy="5022015"/>
          </a:xfrm>
          <a:prstGeom prst="rect">
            <a:avLst/>
          </a:prstGeom>
        </p:spPr>
      </p:pic>
      <p:sp>
        <p:nvSpPr>
          <p:cNvPr id="10" name="TextBox 9">
            <a:extLst>
              <a:ext uri="{FF2B5EF4-FFF2-40B4-BE49-F238E27FC236}">
                <a16:creationId xmlns:a16="http://schemas.microsoft.com/office/drawing/2014/main" id="{24D292BC-04F0-B14B-9A4E-79D6F23B53EC}"/>
              </a:ext>
            </a:extLst>
          </p:cNvPr>
          <p:cNvSpPr txBox="1"/>
          <p:nvPr/>
        </p:nvSpPr>
        <p:spPr>
          <a:xfrm>
            <a:off x="1052945" y="367901"/>
            <a:ext cx="3169457" cy="523220"/>
          </a:xfrm>
          <a:prstGeom prst="rect">
            <a:avLst/>
          </a:prstGeom>
          <a:noFill/>
        </p:spPr>
        <p:txBody>
          <a:bodyPr wrap="none" rtlCol="0">
            <a:spAutoFit/>
          </a:bodyPr>
          <a:lstStyle/>
          <a:p>
            <a:r>
              <a:rPr lang="en-US" sz="2800" b="1" u="sng" dirty="0">
                <a:latin typeface="DM Sans" pitchFamily="2" charset="0"/>
              </a:rPr>
              <a:t>Database Tables:</a:t>
            </a:r>
          </a:p>
        </p:txBody>
      </p:sp>
      <p:pic>
        <p:nvPicPr>
          <p:cNvPr id="14" name="Picture 13" descr="A blue cylinder and red cylinder&#10;&#10;Description automatically generated with medium confidence">
            <a:extLst>
              <a:ext uri="{FF2B5EF4-FFF2-40B4-BE49-F238E27FC236}">
                <a16:creationId xmlns:a16="http://schemas.microsoft.com/office/drawing/2014/main" id="{5B2D434C-FFCE-34D6-3238-260B73EBF9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963" y="182701"/>
            <a:ext cx="708420" cy="708420"/>
          </a:xfrm>
          <a:prstGeom prst="rect">
            <a:avLst/>
          </a:prstGeom>
        </p:spPr>
      </p:pic>
    </p:spTree>
    <p:extLst>
      <p:ext uri="{BB962C8B-B14F-4D97-AF65-F5344CB8AC3E}">
        <p14:creationId xmlns:p14="http://schemas.microsoft.com/office/powerpoint/2010/main" val="422315084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319C2D-DA2A-87C6-A416-001619760C9C}"/>
              </a:ext>
            </a:extLst>
          </p:cNvPr>
          <p:cNvSpPr txBox="1"/>
          <p:nvPr/>
        </p:nvSpPr>
        <p:spPr>
          <a:xfrm>
            <a:off x="1015999" y="291258"/>
            <a:ext cx="5851940" cy="584775"/>
          </a:xfrm>
          <a:prstGeom prst="rect">
            <a:avLst/>
          </a:prstGeom>
          <a:noFill/>
        </p:spPr>
        <p:txBody>
          <a:bodyPr wrap="square" rtlCol="0">
            <a:spAutoFit/>
          </a:bodyPr>
          <a:lstStyle/>
          <a:p>
            <a:r>
              <a:rPr lang="en-US" sz="3200" b="1" u="sng" dirty="0">
                <a:latin typeface="DM Sans" pitchFamily="2" charset="0"/>
              </a:rPr>
              <a:t>Windows Form Application:</a:t>
            </a:r>
          </a:p>
        </p:txBody>
      </p:sp>
      <p:sp>
        <p:nvSpPr>
          <p:cNvPr id="3" name="TextBox 2">
            <a:extLst>
              <a:ext uri="{FF2B5EF4-FFF2-40B4-BE49-F238E27FC236}">
                <a16:creationId xmlns:a16="http://schemas.microsoft.com/office/drawing/2014/main" id="{27A529DA-8B04-7925-3BC7-5886B1532DA3}"/>
              </a:ext>
            </a:extLst>
          </p:cNvPr>
          <p:cNvSpPr txBox="1"/>
          <p:nvPr/>
        </p:nvSpPr>
        <p:spPr>
          <a:xfrm>
            <a:off x="1038085" y="1054682"/>
            <a:ext cx="9975272" cy="830997"/>
          </a:xfrm>
          <a:prstGeom prst="rect">
            <a:avLst/>
          </a:prstGeom>
          <a:noFill/>
        </p:spPr>
        <p:txBody>
          <a:bodyPr wrap="square" rtlCol="0">
            <a:spAutoFit/>
          </a:bodyPr>
          <a:lstStyle/>
          <a:p>
            <a:r>
              <a:rPr lang="en-US" sz="2400" b="1" dirty="0">
                <a:latin typeface="DM Sans" pitchFamily="2" charset="0"/>
              </a:rPr>
              <a:t>Login Page</a:t>
            </a:r>
            <a:r>
              <a:rPr lang="en-US" sz="2400" dirty="0">
                <a:latin typeface="DM Sans" pitchFamily="2" charset="0"/>
              </a:rPr>
              <a:t>: Ensures secure access with email and password authentication. Role-based access control is implemented.</a:t>
            </a:r>
          </a:p>
        </p:txBody>
      </p:sp>
      <p:pic>
        <p:nvPicPr>
          <p:cNvPr id="7" name="Picture 6" descr="A blue screen with three dots&#10;&#10;Description automatically generated">
            <a:extLst>
              <a:ext uri="{FF2B5EF4-FFF2-40B4-BE49-F238E27FC236}">
                <a16:creationId xmlns:a16="http://schemas.microsoft.com/office/drawing/2014/main" id="{F0DF8AD5-D222-428F-00CA-EFF558239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796" y="186543"/>
            <a:ext cx="794203" cy="794203"/>
          </a:xfrm>
          <a:prstGeom prst="rect">
            <a:avLst/>
          </a:prstGeom>
        </p:spPr>
      </p:pic>
      <p:pic>
        <p:nvPicPr>
          <p:cNvPr id="4" name="loginpage-ezgif.com-gif-maker">
            <a:hlinkClick r:id="" action="ppaction://media"/>
            <a:extLst>
              <a:ext uri="{FF2B5EF4-FFF2-40B4-BE49-F238E27FC236}">
                <a16:creationId xmlns:a16="http://schemas.microsoft.com/office/drawing/2014/main" id="{38DAA97A-0BEE-E5AB-8AD2-441BEE7E80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07495" y="1990172"/>
            <a:ext cx="6509241" cy="4613829"/>
          </a:xfrm>
          <a:prstGeom prst="rect">
            <a:avLst/>
          </a:prstGeom>
        </p:spPr>
      </p:pic>
      <p:sp>
        <p:nvSpPr>
          <p:cNvPr id="5" name="TextBox 4">
            <a:extLst>
              <a:ext uri="{FF2B5EF4-FFF2-40B4-BE49-F238E27FC236}">
                <a16:creationId xmlns:a16="http://schemas.microsoft.com/office/drawing/2014/main" id="{8788FE4E-375F-D76F-86A2-8BF0A394092E}"/>
              </a:ext>
            </a:extLst>
          </p:cNvPr>
          <p:cNvSpPr txBox="1"/>
          <p:nvPr/>
        </p:nvSpPr>
        <p:spPr>
          <a:xfrm>
            <a:off x="692833" y="3295540"/>
            <a:ext cx="4149036" cy="1569660"/>
          </a:xfrm>
          <a:prstGeom prst="rect">
            <a:avLst/>
          </a:prstGeom>
          <a:noFill/>
        </p:spPr>
        <p:txBody>
          <a:bodyPr wrap="square" rtlCol="0">
            <a:spAutoFit/>
          </a:bodyPr>
          <a:lstStyle/>
          <a:p>
            <a:pPr marL="285750" indent="-285750">
              <a:buFont typeface="Wingdings" panose="05000000000000000000" pitchFamily="2" charset="2"/>
              <a:buChar char="v"/>
            </a:pPr>
            <a:r>
              <a:rPr lang="en-US" sz="2400" dirty="0">
                <a:latin typeface="DM Sans" pitchFamily="2" charset="0"/>
              </a:rPr>
              <a:t>There is a comparison between Super Admin and Finance Admin of what they can access</a:t>
            </a:r>
          </a:p>
        </p:txBody>
      </p:sp>
    </p:spTree>
    <p:extLst>
      <p:ext uri="{BB962C8B-B14F-4D97-AF65-F5344CB8AC3E}">
        <p14:creationId xmlns:p14="http://schemas.microsoft.com/office/powerpoint/2010/main" val="3589078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56704" y="1638337"/>
            <a:ext cx="3825907" cy="914400"/>
            <a:chOff x="1355271" y="2441455"/>
            <a:chExt cx="3825907" cy="914400"/>
          </a:xfrm>
        </p:grpSpPr>
        <p:grpSp>
          <p:nvGrpSpPr>
            <p:cNvPr id="12" name="组合 11"/>
            <p:cNvGrpSpPr/>
            <p:nvPr/>
          </p:nvGrpSpPr>
          <p:grpSpPr>
            <a:xfrm>
              <a:off x="1355271" y="2441455"/>
              <a:ext cx="914400" cy="914400"/>
              <a:chOff x="1384297" y="1925422"/>
              <a:chExt cx="914400" cy="914400"/>
            </a:xfrm>
          </p:grpSpPr>
          <p:sp>
            <p:nvSpPr>
              <p:cNvPr id="16"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17" name="椭圆 16"/>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rPr>
                  <a:t>1</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14" name="矩形 13"/>
            <p:cNvSpPr/>
            <p:nvPr/>
          </p:nvSpPr>
          <p:spPr>
            <a:xfrm>
              <a:off x="2490212" y="2764127"/>
              <a:ext cx="2690966" cy="394182"/>
            </a:xfrm>
            <a:prstGeom prst="rect">
              <a:avLst/>
            </a:prstGeom>
          </p:spPr>
          <p:txBody>
            <a:bodyPr wrap="none">
              <a:normAutofit fontScale="85000" lnSpcReduction="20000"/>
            </a:bodyPr>
            <a:lstStyle/>
            <a:p>
              <a:pPr algn="ctr">
                <a:lnSpc>
                  <a:spcPct val="104000"/>
                </a:lnSpc>
              </a:pPr>
              <a:r>
                <a:rPr lang="en-US" altLang="en-US" sz="2600" b="1" dirty="0">
                  <a:solidFill>
                    <a:schemeClr val="tx1">
                      <a:lumMod val="85000"/>
                      <a:lumOff val="15000"/>
                    </a:schemeClr>
                  </a:solidFill>
                  <a:latin typeface="DM Sans" pitchFamily="2" charset="0"/>
                  <a:ea typeface="Source Han Sans SC"/>
                </a:rPr>
                <a:t>Problem Statement</a:t>
              </a:r>
              <a:endParaRPr lang="en-US" altLang="en-US" sz="1900" b="1" dirty="0">
                <a:solidFill>
                  <a:schemeClr val="tx1">
                    <a:lumMod val="85000"/>
                    <a:lumOff val="15000"/>
                  </a:schemeClr>
                </a:solidFill>
                <a:latin typeface="DM Sans" pitchFamily="2" charset="0"/>
                <a:ea typeface="Source Han Sans SC"/>
              </a:endParaRPr>
            </a:p>
          </p:txBody>
        </p:sp>
      </p:grpSp>
      <p:grpSp>
        <p:nvGrpSpPr>
          <p:cNvPr id="18" name="组合 17"/>
          <p:cNvGrpSpPr/>
          <p:nvPr/>
        </p:nvGrpSpPr>
        <p:grpSpPr>
          <a:xfrm>
            <a:off x="156704" y="2736334"/>
            <a:ext cx="3531995" cy="914400"/>
            <a:chOff x="1355271" y="2441455"/>
            <a:chExt cx="3531995" cy="914400"/>
          </a:xfrm>
        </p:grpSpPr>
        <p:grpSp>
          <p:nvGrpSpPr>
            <p:cNvPr id="19" name="组合 18"/>
            <p:cNvGrpSpPr/>
            <p:nvPr/>
          </p:nvGrpSpPr>
          <p:grpSpPr>
            <a:xfrm>
              <a:off x="1355271" y="2441455"/>
              <a:ext cx="914400" cy="914400"/>
              <a:chOff x="1384297" y="1925422"/>
              <a:chExt cx="914400" cy="914400"/>
            </a:xfrm>
          </p:grpSpPr>
          <p:sp>
            <p:nvSpPr>
              <p:cNvPr id="23"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24" name="椭圆 23"/>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rPr>
                  <a:t>2</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21" name="矩形 20"/>
            <p:cNvSpPr/>
            <p:nvPr/>
          </p:nvSpPr>
          <p:spPr>
            <a:xfrm>
              <a:off x="2636051" y="2677763"/>
              <a:ext cx="2251215" cy="441838"/>
            </a:xfrm>
            <a:prstGeom prst="rect">
              <a:avLst/>
            </a:prstGeom>
          </p:spPr>
          <p:txBody>
            <a:bodyPr wrap="none">
              <a:norm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Project Objective</a:t>
              </a:r>
            </a:p>
          </p:txBody>
        </p:sp>
      </p:grpSp>
      <p:grpSp>
        <p:nvGrpSpPr>
          <p:cNvPr id="32" name="组合 31"/>
          <p:cNvGrpSpPr/>
          <p:nvPr/>
        </p:nvGrpSpPr>
        <p:grpSpPr>
          <a:xfrm>
            <a:off x="156704" y="5047030"/>
            <a:ext cx="5555240" cy="914400"/>
            <a:chOff x="1355271" y="2441455"/>
            <a:chExt cx="5555240" cy="914400"/>
          </a:xfrm>
        </p:grpSpPr>
        <p:grpSp>
          <p:nvGrpSpPr>
            <p:cNvPr id="33" name="组合 32"/>
            <p:cNvGrpSpPr/>
            <p:nvPr/>
          </p:nvGrpSpPr>
          <p:grpSpPr>
            <a:xfrm>
              <a:off x="1355271" y="2441455"/>
              <a:ext cx="914400" cy="914400"/>
              <a:chOff x="1384297" y="1925422"/>
              <a:chExt cx="914400" cy="914400"/>
            </a:xfrm>
          </p:grpSpPr>
          <p:sp>
            <p:nvSpPr>
              <p:cNvPr id="37" name="椭圆 3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38" name="椭圆 37"/>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rPr>
                  <a:t>4</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35" name="矩形 34"/>
            <p:cNvSpPr/>
            <p:nvPr/>
          </p:nvSpPr>
          <p:spPr>
            <a:xfrm>
              <a:off x="2453268" y="2707870"/>
              <a:ext cx="4457243" cy="410067"/>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Data Collection &amp; Preprocessing</a:t>
              </a:r>
            </a:p>
          </p:txBody>
        </p:sp>
      </p:grpSp>
      <p:grpSp>
        <p:nvGrpSpPr>
          <p:cNvPr id="39" name="组合 38"/>
          <p:cNvGrpSpPr/>
          <p:nvPr/>
        </p:nvGrpSpPr>
        <p:grpSpPr>
          <a:xfrm>
            <a:off x="6441933" y="1619865"/>
            <a:ext cx="3355013" cy="914400"/>
            <a:chOff x="1355271" y="2441455"/>
            <a:chExt cx="3355013" cy="914400"/>
          </a:xfrm>
        </p:grpSpPr>
        <p:grpSp>
          <p:nvGrpSpPr>
            <p:cNvPr id="40" name="组合 39"/>
            <p:cNvGrpSpPr/>
            <p:nvPr/>
          </p:nvGrpSpPr>
          <p:grpSpPr>
            <a:xfrm>
              <a:off x="1355271" y="2441455"/>
              <a:ext cx="914400" cy="914400"/>
              <a:chOff x="1384297" y="1925422"/>
              <a:chExt cx="914400" cy="914400"/>
            </a:xfrm>
          </p:grpSpPr>
          <p:sp>
            <p:nvSpPr>
              <p:cNvPr id="44" name="椭圆 43"/>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45" name="椭圆 44"/>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rPr>
                  <a:t>5</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42" name="矩形 41"/>
            <p:cNvSpPr/>
            <p:nvPr/>
          </p:nvSpPr>
          <p:spPr>
            <a:xfrm>
              <a:off x="2410458" y="2671232"/>
              <a:ext cx="2299826" cy="362410"/>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Implementation</a:t>
              </a:r>
            </a:p>
          </p:txBody>
        </p:sp>
      </p:grpSp>
      <p:sp>
        <p:nvSpPr>
          <p:cNvPr id="46"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1071104" y="258564"/>
            <a:ext cx="2867557" cy="762322"/>
          </a:xfrm>
          <a:prstGeom prst="rect">
            <a:avLst/>
          </a:prstGeom>
          <a:noFill/>
        </p:spPr>
        <p:txBody>
          <a:bodyPr wrap="square" rtlCol="0">
            <a:noAutofit/>
          </a:bodyPr>
          <a:lstStyle/>
          <a:p>
            <a:pPr algn="ctr">
              <a:lnSpc>
                <a:spcPct val="104000"/>
              </a:lnSpc>
            </a:pPr>
            <a:r>
              <a:rPr lang="en-US" altLang="en-US" sz="4800" b="1" spc="300" dirty="0">
                <a:solidFill>
                  <a:srgbClr val="003366"/>
                </a:solidFill>
                <a:effectLst>
                  <a:outerShdw blurRad="38100" dist="38100" dir="2700000" algn="tl">
                    <a:srgbClr val="000000">
                      <a:alpha val="43137"/>
                    </a:srgbClr>
                  </a:outerShdw>
                </a:effectLst>
                <a:latin typeface="DM Sans" pitchFamily="2" charset="0"/>
                <a:ea typeface="Source Han Sans SC"/>
              </a:rPr>
              <a:t>Agenda</a:t>
            </a:r>
            <a:endParaRPr lang="zh-CN" altLang="en-US" sz="4800" spc="600" dirty="0">
              <a:solidFill>
                <a:srgbClr val="003366"/>
              </a:solidFill>
              <a:effectLst>
                <a:outerShdw blurRad="38100" dist="38100" dir="2700000" algn="tl">
                  <a:srgbClr val="000000">
                    <a:alpha val="43137"/>
                  </a:srgbClr>
                </a:outerShdw>
              </a:effectLst>
              <a:latin typeface="DM Sans" pitchFamily="2" charset="0"/>
              <a:ea typeface="造字工房尚雅体演示版常规体" pitchFamily="50" charset="-122"/>
            </a:endParaRPr>
          </a:p>
        </p:txBody>
      </p:sp>
      <p:grpSp>
        <p:nvGrpSpPr>
          <p:cNvPr id="72" name="组合 71"/>
          <p:cNvGrpSpPr/>
          <p:nvPr/>
        </p:nvGrpSpPr>
        <p:grpSpPr>
          <a:xfrm>
            <a:off x="156704" y="3888544"/>
            <a:ext cx="5883342" cy="914400"/>
            <a:chOff x="1355271" y="2441455"/>
            <a:chExt cx="5883342" cy="914400"/>
          </a:xfrm>
        </p:grpSpPr>
        <p:grpSp>
          <p:nvGrpSpPr>
            <p:cNvPr id="73" name="组合 72"/>
            <p:cNvGrpSpPr/>
            <p:nvPr/>
          </p:nvGrpSpPr>
          <p:grpSpPr>
            <a:xfrm>
              <a:off x="1355271" y="2441455"/>
              <a:ext cx="914400" cy="914400"/>
              <a:chOff x="1384297" y="1925422"/>
              <a:chExt cx="914400" cy="914400"/>
            </a:xfrm>
          </p:grpSpPr>
          <p:sp>
            <p:nvSpPr>
              <p:cNvPr id="77" name="椭圆 7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8" name="椭圆 77"/>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Source Han Sans SC"/>
                  </a:rPr>
                  <a:t>3</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75" name="矩形 74"/>
            <p:cNvSpPr/>
            <p:nvPr/>
          </p:nvSpPr>
          <p:spPr>
            <a:xfrm>
              <a:off x="2425560" y="2696175"/>
              <a:ext cx="4813053" cy="394182"/>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Mathematical Model Development</a:t>
              </a:r>
            </a:p>
          </p:txBody>
        </p:sp>
      </p:grpSp>
      <p:grpSp>
        <p:nvGrpSpPr>
          <p:cNvPr id="2" name="组合 38">
            <a:extLst>
              <a:ext uri="{FF2B5EF4-FFF2-40B4-BE49-F238E27FC236}">
                <a16:creationId xmlns:a16="http://schemas.microsoft.com/office/drawing/2014/main" id="{216346E2-156D-FF84-5722-9B04268594D2}"/>
              </a:ext>
            </a:extLst>
          </p:cNvPr>
          <p:cNvGrpSpPr/>
          <p:nvPr/>
        </p:nvGrpSpPr>
        <p:grpSpPr>
          <a:xfrm>
            <a:off x="6441933" y="2717862"/>
            <a:ext cx="5460456" cy="914400"/>
            <a:chOff x="1355271" y="2441455"/>
            <a:chExt cx="5460456" cy="914400"/>
          </a:xfrm>
        </p:grpSpPr>
        <p:grpSp>
          <p:nvGrpSpPr>
            <p:cNvPr id="3" name="组合 39">
              <a:extLst>
                <a:ext uri="{FF2B5EF4-FFF2-40B4-BE49-F238E27FC236}">
                  <a16:creationId xmlns:a16="http://schemas.microsoft.com/office/drawing/2014/main" id="{B9D55242-C4F1-6A34-A510-8884DB9D1D07}"/>
                </a:ext>
              </a:extLst>
            </p:cNvPr>
            <p:cNvGrpSpPr/>
            <p:nvPr/>
          </p:nvGrpSpPr>
          <p:grpSpPr>
            <a:xfrm>
              <a:off x="1355271" y="2441455"/>
              <a:ext cx="914400" cy="914400"/>
              <a:chOff x="1384297" y="1925422"/>
              <a:chExt cx="914400" cy="914400"/>
            </a:xfrm>
          </p:grpSpPr>
          <p:sp>
            <p:nvSpPr>
              <p:cNvPr id="5" name="椭圆 43">
                <a:extLst>
                  <a:ext uri="{FF2B5EF4-FFF2-40B4-BE49-F238E27FC236}">
                    <a16:creationId xmlns:a16="http://schemas.microsoft.com/office/drawing/2014/main" id="{C55580E3-22BC-4DE7-855C-61D3BADE6B11}"/>
                  </a:ext>
                </a:extLst>
              </p:cNvPr>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6" name="椭圆 44">
                <a:extLst>
                  <a:ext uri="{FF2B5EF4-FFF2-40B4-BE49-F238E27FC236}">
                    <a16:creationId xmlns:a16="http://schemas.microsoft.com/office/drawing/2014/main" id="{555B5A1B-7467-867C-F11D-82D64BB499D7}"/>
                  </a:ext>
                </a:extLst>
              </p:cNvPr>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Adobe 黑体 Std R" panose="020B0400000000000000" pitchFamily="34" charset="-122"/>
                  </a:rPr>
                  <a:t>6</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4" name="矩形 41">
              <a:extLst>
                <a:ext uri="{FF2B5EF4-FFF2-40B4-BE49-F238E27FC236}">
                  <a16:creationId xmlns:a16="http://schemas.microsoft.com/office/drawing/2014/main" id="{3FE6BF73-61F2-158C-4B67-70733B050370}"/>
                </a:ext>
              </a:extLst>
            </p:cNvPr>
            <p:cNvSpPr/>
            <p:nvPr/>
          </p:nvSpPr>
          <p:spPr>
            <a:xfrm>
              <a:off x="2438166" y="2716063"/>
              <a:ext cx="4377561" cy="362410"/>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User Interface (UI) Development</a:t>
              </a:r>
            </a:p>
          </p:txBody>
        </p:sp>
      </p:grpSp>
      <p:grpSp>
        <p:nvGrpSpPr>
          <p:cNvPr id="7" name="组合 38">
            <a:extLst>
              <a:ext uri="{FF2B5EF4-FFF2-40B4-BE49-F238E27FC236}">
                <a16:creationId xmlns:a16="http://schemas.microsoft.com/office/drawing/2014/main" id="{06D33AE0-059C-0C40-C0A7-9F1890109152}"/>
              </a:ext>
            </a:extLst>
          </p:cNvPr>
          <p:cNvGrpSpPr/>
          <p:nvPr/>
        </p:nvGrpSpPr>
        <p:grpSpPr>
          <a:xfrm>
            <a:off x="6441933" y="3870072"/>
            <a:ext cx="5638246" cy="914400"/>
            <a:chOff x="1355271" y="2441455"/>
            <a:chExt cx="5638246" cy="914400"/>
          </a:xfrm>
        </p:grpSpPr>
        <p:grpSp>
          <p:nvGrpSpPr>
            <p:cNvPr id="8" name="组合 39">
              <a:extLst>
                <a:ext uri="{FF2B5EF4-FFF2-40B4-BE49-F238E27FC236}">
                  <a16:creationId xmlns:a16="http://schemas.microsoft.com/office/drawing/2014/main" id="{E5A39ED3-A8B7-417C-0247-7D744E616311}"/>
                </a:ext>
              </a:extLst>
            </p:cNvPr>
            <p:cNvGrpSpPr/>
            <p:nvPr/>
          </p:nvGrpSpPr>
          <p:grpSpPr>
            <a:xfrm>
              <a:off x="1355271" y="2441455"/>
              <a:ext cx="914400" cy="914400"/>
              <a:chOff x="1384297" y="1925422"/>
              <a:chExt cx="914400" cy="914400"/>
            </a:xfrm>
          </p:grpSpPr>
          <p:sp>
            <p:nvSpPr>
              <p:cNvPr id="10" name="椭圆 43">
                <a:extLst>
                  <a:ext uri="{FF2B5EF4-FFF2-40B4-BE49-F238E27FC236}">
                    <a16:creationId xmlns:a16="http://schemas.microsoft.com/office/drawing/2014/main" id="{2F36BBAD-0C54-67CA-96CE-CE843467BF32}"/>
                  </a:ext>
                </a:extLst>
              </p:cNvPr>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15" name="椭圆 44">
                <a:extLst>
                  <a:ext uri="{FF2B5EF4-FFF2-40B4-BE49-F238E27FC236}">
                    <a16:creationId xmlns:a16="http://schemas.microsoft.com/office/drawing/2014/main" id="{98F43A91-2D04-CE97-79D9-50A31CF51C2F}"/>
                  </a:ext>
                </a:extLst>
              </p:cNvPr>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Adobe 黑体 Std R" panose="020B0400000000000000" pitchFamily="34" charset="-122"/>
                  </a:rPr>
                  <a:t>7</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9" name="矩形 41">
              <a:extLst>
                <a:ext uri="{FF2B5EF4-FFF2-40B4-BE49-F238E27FC236}">
                  <a16:creationId xmlns:a16="http://schemas.microsoft.com/office/drawing/2014/main" id="{4321131C-A3AD-E0DA-85A1-962D241E0218}"/>
                </a:ext>
              </a:extLst>
            </p:cNvPr>
            <p:cNvSpPr/>
            <p:nvPr/>
          </p:nvSpPr>
          <p:spPr>
            <a:xfrm>
              <a:off x="2410458" y="2712197"/>
              <a:ext cx="4583059" cy="362410"/>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AI Prediction Model Development</a:t>
              </a:r>
            </a:p>
          </p:txBody>
        </p:sp>
      </p:grpSp>
      <p:grpSp>
        <p:nvGrpSpPr>
          <p:cNvPr id="22" name="组合 38">
            <a:extLst>
              <a:ext uri="{FF2B5EF4-FFF2-40B4-BE49-F238E27FC236}">
                <a16:creationId xmlns:a16="http://schemas.microsoft.com/office/drawing/2014/main" id="{655054E9-4F16-E082-618F-D9E26E61B20D}"/>
              </a:ext>
            </a:extLst>
          </p:cNvPr>
          <p:cNvGrpSpPr/>
          <p:nvPr/>
        </p:nvGrpSpPr>
        <p:grpSpPr>
          <a:xfrm>
            <a:off x="6441933" y="5028558"/>
            <a:ext cx="2653913" cy="914400"/>
            <a:chOff x="1355271" y="2441455"/>
            <a:chExt cx="2653913" cy="914400"/>
          </a:xfrm>
        </p:grpSpPr>
        <p:grpSp>
          <p:nvGrpSpPr>
            <p:cNvPr id="25" name="组合 39">
              <a:extLst>
                <a:ext uri="{FF2B5EF4-FFF2-40B4-BE49-F238E27FC236}">
                  <a16:creationId xmlns:a16="http://schemas.microsoft.com/office/drawing/2014/main" id="{6B803DB6-5F72-50EB-D25F-51A18B5AAA21}"/>
                </a:ext>
              </a:extLst>
            </p:cNvPr>
            <p:cNvGrpSpPr/>
            <p:nvPr/>
          </p:nvGrpSpPr>
          <p:grpSpPr>
            <a:xfrm>
              <a:off x="1355271" y="2441455"/>
              <a:ext cx="914400" cy="914400"/>
              <a:chOff x="1384297" y="1925422"/>
              <a:chExt cx="914400" cy="914400"/>
            </a:xfrm>
          </p:grpSpPr>
          <p:sp>
            <p:nvSpPr>
              <p:cNvPr id="27" name="椭圆 43">
                <a:extLst>
                  <a:ext uri="{FF2B5EF4-FFF2-40B4-BE49-F238E27FC236}">
                    <a16:creationId xmlns:a16="http://schemas.microsoft.com/office/drawing/2014/main" id="{73BB50B1-3B0A-198A-0EDC-5A415DB3C2E8}"/>
                  </a:ext>
                </a:extLst>
              </p:cNvPr>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28" name="椭圆 44">
                <a:extLst>
                  <a:ext uri="{FF2B5EF4-FFF2-40B4-BE49-F238E27FC236}">
                    <a16:creationId xmlns:a16="http://schemas.microsoft.com/office/drawing/2014/main" id="{D7D15C4E-4DAF-49CA-311A-1FBA4E57D6F9}"/>
                  </a:ext>
                </a:extLst>
              </p:cNvPr>
              <p:cNvSpPr/>
              <p:nvPr/>
            </p:nvSpPr>
            <p:spPr>
              <a:xfrm>
                <a:off x="1567894" y="2109019"/>
                <a:ext cx="547206" cy="547206"/>
              </a:xfrm>
              <a:prstGeom prst="ellipse">
                <a:avLst/>
              </a:prstGeom>
              <a:solidFill>
                <a:srgbClr val="00336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80000" lnSpcReduction="20000"/>
              </a:bodyPr>
              <a:lstStyle/>
              <a:p>
                <a:pPr algn="ctr"/>
                <a:r>
                  <a:rPr lang="en-US" altLang="zh-CN" sz="2800" b="1" dirty="0">
                    <a:solidFill>
                      <a:schemeClr val="bg1"/>
                    </a:solidFill>
                    <a:latin typeface="Source Han Sans SC"/>
                    <a:ea typeface="Adobe 黑体 Std R" panose="020B0400000000000000" pitchFamily="34" charset="-122"/>
                  </a:rPr>
                  <a:t>8</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26" name="矩形 41">
              <a:extLst>
                <a:ext uri="{FF2B5EF4-FFF2-40B4-BE49-F238E27FC236}">
                  <a16:creationId xmlns:a16="http://schemas.microsoft.com/office/drawing/2014/main" id="{F5E5D54C-99FD-81EF-D033-994F78699E63}"/>
                </a:ext>
              </a:extLst>
            </p:cNvPr>
            <p:cNvSpPr/>
            <p:nvPr/>
          </p:nvSpPr>
          <p:spPr>
            <a:xfrm>
              <a:off x="2373514" y="2696941"/>
              <a:ext cx="1635670" cy="362410"/>
            </a:xfrm>
            <a:prstGeom prst="rect">
              <a:avLst/>
            </a:prstGeom>
          </p:spPr>
          <p:txBody>
            <a:bodyPr wrap="none">
              <a:noAutofit/>
            </a:bodyPr>
            <a:lstStyle/>
            <a:p>
              <a:pPr algn="ctr">
                <a:lnSpc>
                  <a:spcPct val="104000"/>
                </a:lnSpc>
              </a:pPr>
              <a:r>
                <a:rPr lang="en-US" altLang="en-US" sz="2200" b="1" dirty="0">
                  <a:solidFill>
                    <a:schemeClr val="tx1">
                      <a:lumMod val="85000"/>
                      <a:lumOff val="15000"/>
                    </a:schemeClr>
                  </a:solidFill>
                  <a:latin typeface="DM Sans" pitchFamily="2" charset="0"/>
                  <a:ea typeface="Source Han Sans SC"/>
                </a:rPr>
                <a:t>Conclusion</a:t>
              </a:r>
            </a:p>
          </p:txBody>
        </p:sp>
      </p:grpSp>
      <p:pic>
        <p:nvPicPr>
          <p:cNvPr id="79" name="Picture 78" descr="A notebook and pen on a black background&#10;&#10;Description automatically generated">
            <a:extLst>
              <a:ext uri="{FF2B5EF4-FFF2-40B4-BE49-F238E27FC236}">
                <a16:creationId xmlns:a16="http://schemas.microsoft.com/office/drawing/2014/main" id="{50AAD09E-FA09-F8A8-1A0D-BB50330F3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298" y="166592"/>
            <a:ext cx="1015695" cy="1015695"/>
          </a:xfrm>
          <a:prstGeom prst="rect">
            <a:avLst/>
          </a:prstGeom>
        </p:spPr>
      </p:pic>
    </p:spTree>
    <p:extLst>
      <p:ext uri="{BB962C8B-B14F-4D97-AF65-F5344CB8AC3E}">
        <p14:creationId xmlns:p14="http://schemas.microsoft.com/office/powerpoint/2010/main" val="153804761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46"/>
                                        </p:tgtEl>
                                        <p:attrNameLst>
                                          <p:attrName>style.visibility</p:attrName>
                                        </p:attrNameLst>
                                      </p:cBhvr>
                                      <p:to>
                                        <p:strVal val="visible"/>
                                      </p:to>
                                    </p:set>
                                    <p:anim to="" calcmode="lin" valueType="num">
                                      <p:cBhvr>
                                        <p:cTn id="7" dur="750" fill="hold">
                                          <p:stCondLst>
                                            <p:cond delay="0"/>
                                          </p:stCondLst>
                                        </p:cTn>
                                        <p:tgtEl>
                                          <p:spTgt spid="46"/>
                                        </p:tgtEl>
                                        <p:attrNameLst>
                                          <p:attrName>ppt_h</p:attrName>
                                        </p:attrNameLst>
                                      </p:cBhvr>
                                      <p:tavLst>
                                        <p:tav tm="0" fmla="#ppt_h-#ppt_h*((1.5-1.5*$)^3-(1.5-1.5*$)^2)">
                                          <p:val>
                                            <p:strVal val="0"/>
                                          </p:val>
                                        </p:tav>
                                        <p:tav tm="100000">
                                          <p:val>
                                            <p:strVal val="1"/>
                                          </p:val>
                                        </p:tav>
                                      </p:tavLst>
                                    </p:anim>
                                    <p:anim to="" calcmode="lin" valueType="num">
                                      <p:cBhvr>
                                        <p:cTn id="8" dur="750" fill="hold">
                                          <p:stCondLst>
                                            <p:cond delay="0"/>
                                          </p:stCondLst>
                                        </p:cTn>
                                        <p:tgtEl>
                                          <p:spTgt spid="46"/>
                                        </p:tgtEl>
                                        <p:attrNameLst>
                                          <p:attrName>ppt_w</p:attrName>
                                        </p:attrNameLst>
                                      </p:cBhvr>
                                      <p:tavLst>
                                        <p:tav tm="0" fmla="#ppt_w-#ppt_w*((1.5-1.5*$)^3-(1.5-1.5*$)^2)">
                                          <p:val>
                                            <p:strVal val="0"/>
                                          </p:val>
                                        </p:tav>
                                        <p:tav tm="100000">
                                          <p:val>
                                            <p:strVal val="1"/>
                                          </p:val>
                                        </p:tav>
                                      </p:tavLst>
                                    </p:anim>
                                    <p:anim to="" calcmode="lin" valueType="num">
                                      <p:cBhvr>
                                        <p:cTn id="9" dur="750" fill="hold">
                                          <p:stCondLst>
                                            <p:cond delay="0"/>
                                          </p:stCondLst>
                                        </p:cTn>
                                        <p:tgtEl>
                                          <p:spTgt spid="46"/>
                                        </p:tgtEl>
                                        <p:attrNameLst>
                                          <p:attrName>ppt_x</p:attrName>
                                        </p:attrNameLst>
                                      </p:cBhvr>
                                      <p:tavLst>
                                        <p:tav tm="0" fmla="#ppt_x-(#ppt_x-0.5)*((1.5-1.5*$)^3-(1.5-1.5*$)^2)">
                                          <p:val>
                                            <p:strVal val="0"/>
                                          </p:val>
                                        </p:tav>
                                        <p:tav tm="100000">
                                          <p:val>
                                            <p:strVal val="1"/>
                                          </p:val>
                                        </p:tav>
                                      </p:tavLst>
                                    </p:anim>
                                    <p:anim to="" calcmode="lin" valueType="num">
                                      <p:cBhvr>
                                        <p:cTn id="10" dur="750" fill="hold">
                                          <p:stCondLst>
                                            <p:cond delay="0"/>
                                          </p:stCondLst>
                                        </p:cTn>
                                        <p:tgtEl>
                                          <p:spTgt spid="46"/>
                                        </p:tgtEl>
                                        <p:attrNameLst>
                                          <p:attrName>ppt_y</p:attrName>
                                        </p:attrNameLst>
                                      </p:cBhvr>
                                      <p:tavLst>
                                        <p:tav tm="0" fmla="#ppt_y-(#ppt_y-0.5)*((1.5-1.5*$)^3-(1.5-1.5*$)^2)">
                                          <p:val>
                                            <p:strVal val="0"/>
                                          </p:val>
                                        </p:tav>
                                        <p:tav tm="100000">
                                          <p:val>
                                            <p:strVal val="1"/>
                                          </p:val>
                                        </p:tav>
                                      </p:tavLst>
                                    </p:anim>
                                  </p:childTnLst>
                                </p:cTn>
                              </p:par>
                            </p:childTnLst>
                          </p:cTn>
                        </p:par>
                        <p:par>
                          <p:cTn id="11" fill="hold">
                            <p:stCondLst>
                              <p:cond delay="1125"/>
                            </p:stCondLst>
                            <p:childTnLst>
                              <p:par>
                                <p:cTn id="12" presetID="2" presetClass="entr" presetSubtype="4" decel="8000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ppt_x"/>
                                          </p:val>
                                        </p:tav>
                                        <p:tav tm="100000">
                                          <p:val>
                                            <p:strVal val="#ppt_x"/>
                                          </p:val>
                                        </p:tav>
                                      </p:tavLst>
                                    </p:anim>
                                    <p:anim calcmode="lin" valueType="num">
                                      <p:cBhvr additive="base">
                                        <p:cTn id="15" dur="750" fill="hold"/>
                                        <p:tgtEl>
                                          <p:spTgt spid="11"/>
                                        </p:tgtEl>
                                        <p:attrNameLst>
                                          <p:attrName>ppt_y</p:attrName>
                                        </p:attrNameLst>
                                      </p:cBhvr>
                                      <p:tavLst>
                                        <p:tav tm="0">
                                          <p:val>
                                            <p:strVal val="1+#ppt_h/2"/>
                                          </p:val>
                                        </p:tav>
                                        <p:tav tm="100000">
                                          <p:val>
                                            <p:strVal val="#ppt_y"/>
                                          </p:val>
                                        </p:tav>
                                      </p:tavLst>
                                    </p:anim>
                                  </p:childTnLst>
                                </p:cTn>
                              </p:par>
                            </p:childTnLst>
                          </p:cTn>
                        </p:par>
                        <p:par>
                          <p:cTn id="16" fill="hold" nodeType="afterGroup">
                            <p:stCondLst>
                              <p:cond delay="1875"/>
                            </p:stCondLst>
                            <p:childTnLst>
                              <p:par>
                                <p:cTn id="17" presetID="2" presetClass="entr" presetSubtype="4" decel="8000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2625"/>
                            </p:stCondLst>
                            <p:childTnLst>
                              <p:par>
                                <p:cTn id="22" presetID="2" presetClass="entr" presetSubtype="4" decel="8000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750" fill="hold"/>
                                        <p:tgtEl>
                                          <p:spTgt spid="72"/>
                                        </p:tgtEl>
                                        <p:attrNameLst>
                                          <p:attrName>ppt_x</p:attrName>
                                        </p:attrNameLst>
                                      </p:cBhvr>
                                      <p:tavLst>
                                        <p:tav tm="0">
                                          <p:val>
                                            <p:strVal val="#ppt_x"/>
                                          </p:val>
                                        </p:tav>
                                        <p:tav tm="100000">
                                          <p:val>
                                            <p:strVal val="#ppt_x"/>
                                          </p:val>
                                        </p:tav>
                                      </p:tavLst>
                                    </p:anim>
                                    <p:anim calcmode="lin" valueType="num">
                                      <p:cBhvr additive="base">
                                        <p:cTn id="25" dur="750" fill="hold"/>
                                        <p:tgtEl>
                                          <p:spTgt spid="72"/>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3375"/>
                            </p:stCondLst>
                            <p:childTnLst>
                              <p:par>
                                <p:cTn id="27" presetID="2" presetClass="entr" presetSubtype="4" decel="8000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750" fill="hold"/>
                                        <p:tgtEl>
                                          <p:spTgt spid="32"/>
                                        </p:tgtEl>
                                        <p:attrNameLst>
                                          <p:attrName>ppt_x</p:attrName>
                                        </p:attrNameLst>
                                      </p:cBhvr>
                                      <p:tavLst>
                                        <p:tav tm="0">
                                          <p:val>
                                            <p:strVal val="#ppt_x"/>
                                          </p:val>
                                        </p:tav>
                                        <p:tav tm="100000">
                                          <p:val>
                                            <p:strVal val="#ppt_x"/>
                                          </p:val>
                                        </p:tav>
                                      </p:tavLst>
                                    </p:anim>
                                    <p:anim calcmode="lin" valueType="num">
                                      <p:cBhvr additive="base">
                                        <p:cTn id="30" dur="750" fill="hold"/>
                                        <p:tgtEl>
                                          <p:spTgt spid="32"/>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4125"/>
                            </p:stCondLst>
                            <p:childTnLst>
                              <p:par>
                                <p:cTn id="32" presetID="2" presetClass="entr" presetSubtype="4" decel="8000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1+#ppt_h/2"/>
                                          </p:val>
                                        </p:tav>
                                        <p:tav tm="100000">
                                          <p:val>
                                            <p:strVal val="#ppt_y"/>
                                          </p:val>
                                        </p:tav>
                                      </p:tavLst>
                                    </p:anim>
                                  </p:childTnLst>
                                </p:cTn>
                              </p:par>
                            </p:childTnLst>
                          </p:cTn>
                        </p:par>
                        <p:par>
                          <p:cTn id="36" fill="hold">
                            <p:stCondLst>
                              <p:cond delay="4875"/>
                            </p:stCondLst>
                            <p:childTnLst>
                              <p:par>
                                <p:cTn id="37" presetID="2" presetClass="entr" presetSubtype="4" decel="8000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750" fill="hold"/>
                                        <p:tgtEl>
                                          <p:spTgt spid="2"/>
                                        </p:tgtEl>
                                        <p:attrNameLst>
                                          <p:attrName>ppt_x</p:attrName>
                                        </p:attrNameLst>
                                      </p:cBhvr>
                                      <p:tavLst>
                                        <p:tav tm="0">
                                          <p:val>
                                            <p:strVal val="#ppt_x"/>
                                          </p:val>
                                        </p:tav>
                                        <p:tav tm="100000">
                                          <p:val>
                                            <p:strVal val="#ppt_x"/>
                                          </p:val>
                                        </p:tav>
                                      </p:tavLst>
                                    </p:anim>
                                    <p:anim calcmode="lin" valueType="num">
                                      <p:cBhvr additive="base">
                                        <p:cTn id="40" dur="750" fill="hold"/>
                                        <p:tgtEl>
                                          <p:spTgt spid="2"/>
                                        </p:tgtEl>
                                        <p:attrNameLst>
                                          <p:attrName>ppt_y</p:attrName>
                                        </p:attrNameLst>
                                      </p:cBhvr>
                                      <p:tavLst>
                                        <p:tav tm="0">
                                          <p:val>
                                            <p:strVal val="1+#ppt_h/2"/>
                                          </p:val>
                                        </p:tav>
                                        <p:tav tm="100000">
                                          <p:val>
                                            <p:strVal val="#ppt_y"/>
                                          </p:val>
                                        </p:tav>
                                      </p:tavLst>
                                    </p:anim>
                                  </p:childTnLst>
                                </p:cTn>
                              </p:par>
                            </p:childTnLst>
                          </p:cTn>
                        </p:par>
                        <p:par>
                          <p:cTn id="41" fill="hold">
                            <p:stCondLst>
                              <p:cond delay="5625"/>
                            </p:stCondLst>
                            <p:childTnLst>
                              <p:par>
                                <p:cTn id="42" presetID="2" presetClass="entr" presetSubtype="4" decel="8000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750" fill="hold"/>
                                        <p:tgtEl>
                                          <p:spTgt spid="7"/>
                                        </p:tgtEl>
                                        <p:attrNameLst>
                                          <p:attrName>ppt_x</p:attrName>
                                        </p:attrNameLst>
                                      </p:cBhvr>
                                      <p:tavLst>
                                        <p:tav tm="0">
                                          <p:val>
                                            <p:strVal val="#ppt_x"/>
                                          </p:val>
                                        </p:tav>
                                        <p:tav tm="100000">
                                          <p:val>
                                            <p:strVal val="#ppt_x"/>
                                          </p:val>
                                        </p:tav>
                                      </p:tavLst>
                                    </p:anim>
                                    <p:anim calcmode="lin" valueType="num">
                                      <p:cBhvr additive="base">
                                        <p:cTn id="45" dur="750" fill="hold"/>
                                        <p:tgtEl>
                                          <p:spTgt spid="7"/>
                                        </p:tgtEl>
                                        <p:attrNameLst>
                                          <p:attrName>ppt_y</p:attrName>
                                        </p:attrNameLst>
                                      </p:cBhvr>
                                      <p:tavLst>
                                        <p:tav tm="0">
                                          <p:val>
                                            <p:strVal val="1+#ppt_h/2"/>
                                          </p:val>
                                        </p:tav>
                                        <p:tav tm="100000">
                                          <p:val>
                                            <p:strVal val="#ppt_y"/>
                                          </p:val>
                                        </p:tav>
                                      </p:tavLst>
                                    </p:anim>
                                  </p:childTnLst>
                                </p:cTn>
                              </p:par>
                            </p:childTnLst>
                          </p:cTn>
                        </p:par>
                        <p:par>
                          <p:cTn id="46" fill="hold">
                            <p:stCondLst>
                              <p:cond delay="6375"/>
                            </p:stCondLst>
                            <p:childTnLst>
                              <p:par>
                                <p:cTn id="47" presetID="2" presetClass="entr" presetSubtype="4" decel="8000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750" fill="hold"/>
                                        <p:tgtEl>
                                          <p:spTgt spid="22"/>
                                        </p:tgtEl>
                                        <p:attrNameLst>
                                          <p:attrName>ppt_x</p:attrName>
                                        </p:attrNameLst>
                                      </p:cBhvr>
                                      <p:tavLst>
                                        <p:tav tm="0">
                                          <p:val>
                                            <p:strVal val="#ppt_x"/>
                                          </p:val>
                                        </p:tav>
                                        <p:tav tm="100000">
                                          <p:val>
                                            <p:strVal val="#ppt_x"/>
                                          </p:val>
                                        </p:tav>
                                      </p:tavLst>
                                    </p:anim>
                                    <p:anim calcmode="lin" valueType="num">
                                      <p:cBhvr additive="base">
                                        <p:cTn id="50"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1A92E-BE7E-E044-427E-92AFD5F48EB8}"/>
              </a:ext>
            </a:extLst>
          </p:cNvPr>
          <p:cNvSpPr txBox="1"/>
          <p:nvPr/>
        </p:nvSpPr>
        <p:spPr>
          <a:xfrm>
            <a:off x="258617" y="305734"/>
            <a:ext cx="9670573" cy="568909"/>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Admin Dashboard Page: Varies based on admin's role.</a:t>
            </a:r>
          </a:p>
        </p:txBody>
      </p:sp>
      <p:sp>
        <p:nvSpPr>
          <p:cNvPr id="5" name="TextBox 4">
            <a:extLst>
              <a:ext uri="{FF2B5EF4-FFF2-40B4-BE49-F238E27FC236}">
                <a16:creationId xmlns:a16="http://schemas.microsoft.com/office/drawing/2014/main" id="{E6A049F6-99B9-7232-5797-C592B846DF3E}"/>
              </a:ext>
            </a:extLst>
          </p:cNvPr>
          <p:cNvSpPr txBox="1"/>
          <p:nvPr/>
        </p:nvSpPr>
        <p:spPr>
          <a:xfrm>
            <a:off x="636305" y="1140297"/>
            <a:ext cx="8275782"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dirty="0">
                <a:latin typeface="DM Sans" pitchFamily="2" charset="0"/>
                <a:cs typeface="DaunPenh" panose="01010101010101010101" pitchFamily="2" charset="0"/>
              </a:rPr>
              <a:t>There is a Scenario of what Super Admin can do</a:t>
            </a:r>
          </a:p>
        </p:txBody>
      </p:sp>
      <p:pic>
        <p:nvPicPr>
          <p:cNvPr id="3" name="admin-ezgif.com-gif-maker">
            <a:hlinkClick r:id="" action="ppaction://media"/>
            <a:extLst>
              <a:ext uri="{FF2B5EF4-FFF2-40B4-BE49-F238E27FC236}">
                <a16:creationId xmlns:a16="http://schemas.microsoft.com/office/drawing/2014/main" id="{9BA13875-1E2B-8A2C-BE7B-DF5DFBA4C0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72074" y="1730100"/>
            <a:ext cx="7861816" cy="4939058"/>
          </a:xfrm>
          <a:prstGeom prst="rect">
            <a:avLst/>
          </a:prstGeom>
        </p:spPr>
      </p:pic>
    </p:spTree>
    <p:extLst>
      <p:ext uri="{BB962C8B-B14F-4D97-AF65-F5344CB8AC3E}">
        <p14:creationId xmlns:p14="http://schemas.microsoft.com/office/powerpoint/2010/main" val="953683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 name="Picture 2" descr="A stone pillars with hieroglyphics&#10;&#10;Description automatically generated">
            <a:extLst>
              <a:ext uri="{FF2B5EF4-FFF2-40B4-BE49-F238E27FC236}">
                <a16:creationId xmlns:a16="http://schemas.microsoft.com/office/drawing/2014/main" id="{64E35F1E-E10D-5D20-FB7D-6BAF55DA678E}"/>
              </a:ext>
            </a:extLst>
          </p:cNvPr>
          <p:cNvPicPr>
            <a:picLocks noChangeAspect="1"/>
          </p:cNvPicPr>
          <p:nvPr/>
        </p:nvPicPr>
        <p:blipFill rotWithShape="1">
          <a:blip r:embed="rId2">
            <a:extLst>
              <a:ext uri="{28A0092B-C50C-407E-A947-70E740481C1C}">
                <a14:useLocalDpi xmlns:a14="http://schemas.microsoft.com/office/drawing/2010/main" val="0"/>
              </a:ext>
            </a:extLst>
          </a:blip>
          <a:srcRect l="22868" t="1174" r="12916" b="-1"/>
          <a:stretch/>
        </p:blipFill>
        <p:spPr>
          <a:xfrm>
            <a:off x="4969564" y="-1"/>
            <a:ext cx="7222435"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文本框 29">
            <a:extLst>
              <a:ext uri="{FF2B5EF4-FFF2-40B4-BE49-F238E27FC236}">
                <a16:creationId xmlns:a16="http://schemas.microsoft.com/office/drawing/2014/main" id="{93C9A7F2-8BFA-F425-8DE3-C0D25A53C200}"/>
              </a:ext>
            </a:extLst>
          </p:cNvPr>
          <p:cNvSpPr txBox="1"/>
          <p:nvPr/>
        </p:nvSpPr>
        <p:spPr>
          <a:xfrm>
            <a:off x="246202" y="2944837"/>
            <a:ext cx="6040255" cy="1473151"/>
          </a:xfrm>
          <a:prstGeom prst="rect">
            <a:avLst/>
          </a:prstGeom>
        </p:spPr>
        <p:txBody>
          <a:bodyPr vert="horz" lIns="91440" tIns="45720" rIns="91440" bIns="45720" rtlCol="0" anchor="b">
            <a:normAutofit lnSpcReduction="10000"/>
          </a:bodyPr>
          <a:lstStyle/>
          <a:p>
            <a:pPr algn="ctr">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mj-lt"/>
                <a:ea typeface="+mj-ea"/>
                <a:cs typeface="+mj-cs"/>
              </a:rPr>
              <a:t>AI Prediction Model Development</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1731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1C18304-3E35-E072-3D4A-E22D9C2C2451}"/>
              </a:ext>
            </a:extLst>
          </p:cNvPr>
          <p:cNvGrpSpPr/>
          <p:nvPr/>
        </p:nvGrpSpPr>
        <p:grpSpPr>
          <a:xfrm>
            <a:off x="8647822" y="2922486"/>
            <a:ext cx="3269194" cy="1536374"/>
            <a:chOff x="8921976" y="1559058"/>
            <a:chExt cx="4489282" cy="1536374"/>
          </a:xfrm>
        </p:grpSpPr>
        <p:sp>
          <p:nvSpPr>
            <p:cNvPr id="48" name="TextBox 47">
              <a:extLst>
                <a:ext uri="{FF2B5EF4-FFF2-40B4-BE49-F238E27FC236}">
                  <a16:creationId xmlns:a16="http://schemas.microsoft.com/office/drawing/2014/main" id="{650CD709-9556-FF34-8242-D0DEE7F3F551}"/>
                </a:ext>
              </a:extLst>
            </p:cNvPr>
            <p:cNvSpPr txBox="1"/>
            <p:nvPr/>
          </p:nvSpPr>
          <p:spPr>
            <a:xfrm>
              <a:off x="8921976" y="1559058"/>
              <a:ext cx="3733755" cy="369332"/>
            </a:xfrm>
            <a:prstGeom prst="rect">
              <a:avLst/>
            </a:prstGeom>
            <a:noFill/>
          </p:spPr>
          <p:txBody>
            <a:bodyPr wrap="square" lIns="0" rIns="0" rtlCol="0" anchor="b">
              <a:spAutoFit/>
            </a:bodyPr>
            <a:lstStyle/>
            <a:p>
              <a:pPr defTabSz="914400"/>
              <a:r>
                <a:rPr lang="en-US" b="1" noProof="1">
                  <a:solidFill>
                    <a:srgbClr val="C13018"/>
                  </a:solidFill>
                  <a:latin typeface="DM Sans" pitchFamily="2" charset="0"/>
                </a:rPr>
                <a:t>6. Linear Regression</a:t>
              </a:r>
            </a:p>
          </p:txBody>
        </p:sp>
        <p:sp>
          <p:nvSpPr>
            <p:cNvPr id="49" name="TextBox 48">
              <a:extLst>
                <a:ext uri="{FF2B5EF4-FFF2-40B4-BE49-F238E27FC236}">
                  <a16:creationId xmlns:a16="http://schemas.microsoft.com/office/drawing/2014/main" id="{2A56548F-6EDE-251D-39A8-A41BC5771C3D}"/>
                </a:ext>
              </a:extLst>
            </p:cNvPr>
            <p:cNvSpPr txBox="1"/>
            <p:nvPr/>
          </p:nvSpPr>
          <p:spPr>
            <a:xfrm>
              <a:off x="8921977" y="1925881"/>
              <a:ext cx="4489281" cy="1169551"/>
            </a:xfrm>
            <a:prstGeom prst="rect">
              <a:avLst/>
            </a:prstGeom>
            <a:noFill/>
          </p:spPr>
          <p:txBody>
            <a:bodyPr wrap="square" lIns="0" rIns="0" rtlCol="0" anchor="t">
              <a:spAutoFit/>
            </a:bodyPr>
            <a:lstStyle/>
            <a:p>
              <a:pPr marL="171450" indent="-171450" algn="just" defTabSz="914400">
                <a:buFont typeface="Arial" panose="020B0604020202020204" pitchFamily="34" charset="0"/>
                <a:buChar char="•"/>
              </a:pPr>
              <a:r>
                <a:rPr lang="en-US" sz="1400" noProof="1">
                  <a:latin typeface="DM Sans" pitchFamily="2" charset="0"/>
                </a:rPr>
                <a:t>Predicts a dependent variable using a linear equation.</a:t>
              </a:r>
            </a:p>
            <a:p>
              <a:pPr marL="171450" indent="-171450" algn="just" defTabSz="914400">
                <a:buFont typeface="Arial" panose="020B0604020202020204" pitchFamily="34" charset="0"/>
                <a:buChar char="•"/>
              </a:pPr>
              <a:r>
                <a:rPr lang="en-US" sz="1400" noProof="1">
                  <a:latin typeface="DM Sans" pitchFamily="2" charset="0"/>
                </a:rPr>
                <a:t>Fits a line to minimize the distance to data points.</a:t>
              </a:r>
            </a:p>
            <a:p>
              <a:pPr marL="171450" indent="-171450" algn="just" defTabSz="914400">
                <a:buFont typeface="Arial" panose="020B0604020202020204" pitchFamily="34" charset="0"/>
                <a:buChar char="•"/>
              </a:pPr>
              <a:r>
                <a:rPr lang="en-US" sz="1400" noProof="1">
                  <a:latin typeface="DM Sans" pitchFamily="2" charset="0"/>
                </a:rPr>
                <a:t>Easy to interpret and implement.</a:t>
              </a:r>
            </a:p>
          </p:txBody>
        </p:sp>
      </p:grpSp>
      <p:grpSp>
        <p:nvGrpSpPr>
          <p:cNvPr id="50" name="Group 49">
            <a:extLst>
              <a:ext uri="{FF2B5EF4-FFF2-40B4-BE49-F238E27FC236}">
                <a16:creationId xmlns:a16="http://schemas.microsoft.com/office/drawing/2014/main" id="{0A6E0B12-1DF5-5C08-D2B1-F9F38E00557E}"/>
              </a:ext>
            </a:extLst>
          </p:cNvPr>
          <p:cNvGrpSpPr/>
          <p:nvPr/>
        </p:nvGrpSpPr>
        <p:grpSpPr>
          <a:xfrm>
            <a:off x="9059365" y="4712891"/>
            <a:ext cx="2658870" cy="1536374"/>
            <a:chOff x="8921977" y="4165719"/>
            <a:chExt cx="3651180" cy="1536374"/>
          </a:xfrm>
        </p:grpSpPr>
        <p:sp>
          <p:nvSpPr>
            <p:cNvPr id="51" name="TextBox 50">
              <a:extLst>
                <a:ext uri="{FF2B5EF4-FFF2-40B4-BE49-F238E27FC236}">
                  <a16:creationId xmlns:a16="http://schemas.microsoft.com/office/drawing/2014/main" id="{1F490F1B-A4E3-14A8-7016-1428E0349AF0}"/>
                </a:ext>
              </a:extLst>
            </p:cNvPr>
            <p:cNvSpPr txBox="1"/>
            <p:nvPr/>
          </p:nvSpPr>
          <p:spPr>
            <a:xfrm>
              <a:off x="8921977" y="4165719"/>
              <a:ext cx="2926080" cy="369332"/>
            </a:xfrm>
            <a:prstGeom prst="rect">
              <a:avLst/>
            </a:prstGeom>
            <a:noFill/>
          </p:spPr>
          <p:txBody>
            <a:bodyPr wrap="square" lIns="0" rIns="0" rtlCol="0" anchor="b">
              <a:spAutoFit/>
            </a:bodyPr>
            <a:lstStyle/>
            <a:p>
              <a:pPr defTabSz="914400"/>
              <a:r>
                <a:rPr lang="en-US" b="1" noProof="1">
                  <a:solidFill>
                    <a:srgbClr val="F7931F">
                      <a:lumMod val="75000"/>
                    </a:srgbClr>
                  </a:solidFill>
                  <a:latin typeface="DM Sans" pitchFamily="2" charset="0"/>
                </a:rPr>
                <a:t>7. KNN</a:t>
              </a:r>
            </a:p>
          </p:txBody>
        </p:sp>
        <p:sp>
          <p:nvSpPr>
            <p:cNvPr id="52" name="TextBox 51">
              <a:extLst>
                <a:ext uri="{FF2B5EF4-FFF2-40B4-BE49-F238E27FC236}">
                  <a16:creationId xmlns:a16="http://schemas.microsoft.com/office/drawing/2014/main" id="{F3E379D0-DB83-ED6D-CC63-372AC8193899}"/>
                </a:ext>
              </a:extLst>
            </p:cNvPr>
            <p:cNvSpPr txBox="1"/>
            <p:nvPr/>
          </p:nvSpPr>
          <p:spPr>
            <a:xfrm>
              <a:off x="8921977" y="4532542"/>
              <a:ext cx="3651180" cy="1169551"/>
            </a:xfrm>
            <a:prstGeom prst="rect">
              <a:avLst/>
            </a:prstGeom>
            <a:noFill/>
          </p:spPr>
          <p:txBody>
            <a:bodyPr wrap="square" lIns="0" rIns="0" rtlCol="0" anchor="t">
              <a:spAutoFit/>
            </a:bodyPr>
            <a:lstStyle/>
            <a:p>
              <a:pPr marL="171450" indent="-171450" algn="just" defTabSz="914400">
                <a:buFont typeface="Arial" panose="020B0604020202020204" pitchFamily="34" charset="0"/>
                <a:buChar char="•"/>
              </a:pPr>
              <a:r>
                <a:rPr lang="en-US" sz="1400" noProof="1">
                  <a:latin typeface="DM Sans" pitchFamily="2" charset="0"/>
                </a:rPr>
                <a:t>Predicts based on the nearest data points.</a:t>
              </a:r>
            </a:p>
            <a:p>
              <a:pPr marL="171450" indent="-171450" algn="just" defTabSz="914400">
                <a:buFont typeface="Arial" panose="020B0604020202020204" pitchFamily="34" charset="0"/>
                <a:buChar char="•"/>
              </a:pPr>
              <a:r>
                <a:rPr lang="en-US" sz="1400" noProof="1">
                  <a:latin typeface="DM Sans" pitchFamily="2" charset="0"/>
                </a:rPr>
                <a:t>Simple and intuitive algorithm.</a:t>
              </a:r>
            </a:p>
            <a:p>
              <a:pPr marL="171450" indent="-171450" algn="just" defTabSz="914400">
                <a:buFont typeface="Arial" panose="020B0604020202020204" pitchFamily="34" charset="0"/>
                <a:buChar char="•"/>
              </a:pPr>
              <a:r>
                <a:rPr lang="en-US" sz="1400" noProof="1">
                  <a:latin typeface="DM Sans" pitchFamily="2" charset="0"/>
                </a:rPr>
                <a:t>Effective for small datasets with clear patterns.</a:t>
              </a:r>
            </a:p>
          </p:txBody>
        </p:sp>
      </p:grpSp>
      <p:grpSp>
        <p:nvGrpSpPr>
          <p:cNvPr id="53" name="Group 52">
            <a:extLst>
              <a:ext uri="{FF2B5EF4-FFF2-40B4-BE49-F238E27FC236}">
                <a16:creationId xmlns:a16="http://schemas.microsoft.com/office/drawing/2014/main" id="{36B83095-6634-8C4A-A91E-EC138151D3C9}"/>
              </a:ext>
            </a:extLst>
          </p:cNvPr>
          <p:cNvGrpSpPr/>
          <p:nvPr/>
        </p:nvGrpSpPr>
        <p:grpSpPr>
          <a:xfrm>
            <a:off x="200343" y="2262478"/>
            <a:ext cx="3624867" cy="1320930"/>
            <a:chOff x="332935" y="2720099"/>
            <a:chExt cx="6004481" cy="1320930"/>
          </a:xfrm>
        </p:grpSpPr>
        <p:sp>
          <p:nvSpPr>
            <p:cNvPr id="54" name="TextBox 53">
              <a:extLst>
                <a:ext uri="{FF2B5EF4-FFF2-40B4-BE49-F238E27FC236}">
                  <a16:creationId xmlns:a16="http://schemas.microsoft.com/office/drawing/2014/main" id="{1342805F-93FA-3F10-F521-67A352F5719E}"/>
                </a:ext>
              </a:extLst>
            </p:cNvPr>
            <p:cNvSpPr txBox="1"/>
            <p:nvPr/>
          </p:nvSpPr>
          <p:spPr>
            <a:xfrm>
              <a:off x="332935" y="2720099"/>
              <a:ext cx="4837246" cy="369332"/>
            </a:xfrm>
            <a:prstGeom prst="rect">
              <a:avLst/>
            </a:prstGeom>
            <a:noFill/>
          </p:spPr>
          <p:txBody>
            <a:bodyPr wrap="square" lIns="0" rIns="0" rtlCol="0" anchor="b">
              <a:spAutoFit/>
            </a:bodyPr>
            <a:lstStyle/>
            <a:p>
              <a:pPr defTabSz="914400"/>
              <a:r>
                <a:rPr lang="en-US" b="1" noProof="1">
                  <a:solidFill>
                    <a:srgbClr val="4CC1EF">
                      <a:lumMod val="75000"/>
                    </a:srgbClr>
                  </a:solidFill>
                  <a:latin typeface="DM Sans" pitchFamily="2" charset="0"/>
                </a:rPr>
                <a:t>2. Random Forest</a:t>
              </a:r>
            </a:p>
          </p:txBody>
        </p:sp>
        <p:sp>
          <p:nvSpPr>
            <p:cNvPr id="55" name="TextBox 54">
              <a:extLst>
                <a:ext uri="{FF2B5EF4-FFF2-40B4-BE49-F238E27FC236}">
                  <a16:creationId xmlns:a16="http://schemas.microsoft.com/office/drawing/2014/main" id="{8B59BCAD-5B25-8369-6502-6D480CD2F6D3}"/>
                </a:ext>
              </a:extLst>
            </p:cNvPr>
            <p:cNvSpPr txBox="1"/>
            <p:nvPr/>
          </p:nvSpPr>
          <p:spPr>
            <a:xfrm>
              <a:off x="332937" y="3086922"/>
              <a:ext cx="6004479" cy="954107"/>
            </a:xfrm>
            <a:prstGeom prst="rect">
              <a:avLst/>
            </a:prstGeom>
            <a:noFill/>
          </p:spPr>
          <p:txBody>
            <a:bodyPr wrap="square" lIns="0" rIns="0" rtlCol="0" anchor="t">
              <a:spAutoFit/>
            </a:bodyPr>
            <a:lstStyle/>
            <a:p>
              <a:pPr marL="171450" indent="-171450" algn="just" defTabSz="914400">
                <a:buFont typeface="Arial" panose="020B0604020202020204" pitchFamily="34" charset="0"/>
                <a:buChar char="•"/>
              </a:pPr>
              <a:r>
                <a:rPr lang="en-US" sz="1400" noProof="1">
                  <a:latin typeface="DM Sans" pitchFamily="2" charset="0"/>
                </a:rPr>
                <a:t>Ensemble method using multiple decision trees.</a:t>
              </a:r>
            </a:p>
            <a:p>
              <a:pPr marL="171450" indent="-171450" algn="just" defTabSz="914400">
                <a:buFont typeface="Arial" panose="020B0604020202020204" pitchFamily="34" charset="0"/>
                <a:buChar char="•"/>
              </a:pPr>
              <a:r>
                <a:rPr lang="en-US" sz="1400" noProof="1">
                  <a:latin typeface="DM Sans" pitchFamily="2" charset="0"/>
                </a:rPr>
                <a:t>Reduces overfitting by averaging results.</a:t>
              </a:r>
            </a:p>
            <a:p>
              <a:pPr marL="171450" indent="-171450" algn="just" defTabSz="914400">
                <a:buFont typeface="Arial" panose="020B0604020202020204" pitchFamily="34" charset="0"/>
                <a:buChar char="•"/>
              </a:pPr>
              <a:r>
                <a:rPr lang="en-US" sz="1400" noProof="1">
                  <a:latin typeface="DM Sans" pitchFamily="2" charset="0"/>
                </a:rPr>
                <a:t>Highly accurate and robust.</a:t>
              </a:r>
            </a:p>
          </p:txBody>
        </p:sp>
      </p:grpSp>
      <p:grpSp>
        <p:nvGrpSpPr>
          <p:cNvPr id="56" name="Group 55">
            <a:extLst>
              <a:ext uri="{FF2B5EF4-FFF2-40B4-BE49-F238E27FC236}">
                <a16:creationId xmlns:a16="http://schemas.microsoft.com/office/drawing/2014/main" id="{EA7DBBA7-00F3-E3EF-07AA-E8102D73A61F}"/>
              </a:ext>
            </a:extLst>
          </p:cNvPr>
          <p:cNvGrpSpPr/>
          <p:nvPr/>
        </p:nvGrpSpPr>
        <p:grpSpPr>
          <a:xfrm>
            <a:off x="411441" y="4480793"/>
            <a:ext cx="5045056" cy="1150405"/>
            <a:chOff x="322828" y="4915196"/>
            <a:chExt cx="2926080" cy="1150405"/>
          </a:xfrm>
        </p:grpSpPr>
        <p:sp>
          <p:nvSpPr>
            <p:cNvPr id="57" name="TextBox 56">
              <a:extLst>
                <a:ext uri="{FF2B5EF4-FFF2-40B4-BE49-F238E27FC236}">
                  <a16:creationId xmlns:a16="http://schemas.microsoft.com/office/drawing/2014/main" id="{E5E648C8-266E-6906-CD70-1BD0D9BF5B1F}"/>
                </a:ext>
              </a:extLst>
            </p:cNvPr>
            <p:cNvSpPr txBox="1"/>
            <p:nvPr/>
          </p:nvSpPr>
          <p:spPr>
            <a:xfrm>
              <a:off x="322828" y="4915196"/>
              <a:ext cx="2926080" cy="369332"/>
            </a:xfrm>
            <a:prstGeom prst="rect">
              <a:avLst/>
            </a:prstGeom>
            <a:noFill/>
          </p:spPr>
          <p:txBody>
            <a:bodyPr wrap="square" lIns="0" rIns="0" rtlCol="0" anchor="b">
              <a:spAutoFit/>
            </a:bodyPr>
            <a:lstStyle/>
            <a:p>
              <a:pPr defTabSz="914400"/>
              <a:r>
                <a:rPr lang="en-US" b="1" noProof="1">
                  <a:solidFill>
                    <a:srgbClr val="3A5C84"/>
                  </a:solidFill>
                  <a:latin typeface="DM Sans" pitchFamily="2" charset="0"/>
                </a:rPr>
                <a:t>3. Decision Tree</a:t>
              </a:r>
            </a:p>
          </p:txBody>
        </p:sp>
        <p:sp>
          <p:nvSpPr>
            <p:cNvPr id="58" name="TextBox 57">
              <a:extLst>
                <a:ext uri="{FF2B5EF4-FFF2-40B4-BE49-F238E27FC236}">
                  <a16:creationId xmlns:a16="http://schemas.microsoft.com/office/drawing/2014/main" id="{3E073D17-D56E-1CBC-BB7B-2080BCDC5709}"/>
                </a:ext>
              </a:extLst>
            </p:cNvPr>
            <p:cNvSpPr txBox="1"/>
            <p:nvPr/>
          </p:nvSpPr>
          <p:spPr>
            <a:xfrm>
              <a:off x="332937" y="5111494"/>
              <a:ext cx="2584110" cy="954107"/>
            </a:xfrm>
            <a:prstGeom prst="rect">
              <a:avLst/>
            </a:prstGeom>
            <a:noFill/>
          </p:spPr>
          <p:txBody>
            <a:bodyPr wrap="square" lIns="0" rIns="0" rtlCol="0" anchor="t">
              <a:spAutoFit/>
            </a:bodyPr>
            <a:lstStyle/>
            <a:p>
              <a:pPr marL="285750" indent="-285750" algn="just" defTabSz="914400">
                <a:buFont typeface="Arial" panose="020B0604020202020204" pitchFamily="34" charset="0"/>
                <a:buChar char="•"/>
              </a:pPr>
              <a:endParaRPr lang="en-US" sz="1400" noProof="1">
                <a:latin typeface="DM Sans" pitchFamily="2" charset="0"/>
              </a:endParaRPr>
            </a:p>
            <a:p>
              <a:pPr marL="285750" indent="-285750" algn="just" defTabSz="914400">
                <a:buFont typeface="Arial" panose="020B0604020202020204" pitchFamily="34" charset="0"/>
                <a:buChar char="•"/>
              </a:pPr>
              <a:r>
                <a:rPr lang="en-US" sz="1400" noProof="1">
                  <a:latin typeface="DM Sans" pitchFamily="2" charset="0"/>
                </a:rPr>
                <a:t>Uses a tree-like model of decisions.</a:t>
              </a:r>
            </a:p>
            <a:p>
              <a:pPr marL="285750" indent="-285750" algn="just" defTabSz="914400">
                <a:buFont typeface="Arial" panose="020B0604020202020204" pitchFamily="34" charset="0"/>
                <a:buChar char="•"/>
              </a:pPr>
              <a:r>
                <a:rPr lang="en-US" sz="1400" noProof="1">
                  <a:latin typeface="DM Sans" pitchFamily="2" charset="0"/>
                </a:rPr>
                <a:t>Splits data into branches based on feature values.</a:t>
              </a:r>
            </a:p>
            <a:p>
              <a:pPr marL="285750" indent="-285750" algn="just" defTabSz="914400">
                <a:buFont typeface="Arial" panose="020B0604020202020204" pitchFamily="34" charset="0"/>
                <a:buChar char="•"/>
              </a:pPr>
              <a:r>
                <a:rPr lang="en-US" sz="1400" noProof="1">
                  <a:latin typeface="DM Sans" pitchFamily="2" charset="0"/>
                </a:rPr>
                <a:t>Simple to visualize and understand.</a:t>
              </a:r>
            </a:p>
          </p:txBody>
        </p:sp>
      </p:grpSp>
      <p:grpSp>
        <p:nvGrpSpPr>
          <p:cNvPr id="59" name="Group 58">
            <a:extLst>
              <a:ext uri="{FF2B5EF4-FFF2-40B4-BE49-F238E27FC236}">
                <a16:creationId xmlns:a16="http://schemas.microsoft.com/office/drawing/2014/main" id="{D123E0E1-9177-2165-86FE-EE8224C41B79}"/>
              </a:ext>
            </a:extLst>
          </p:cNvPr>
          <p:cNvGrpSpPr/>
          <p:nvPr/>
        </p:nvGrpSpPr>
        <p:grpSpPr>
          <a:xfrm>
            <a:off x="6854472" y="1364300"/>
            <a:ext cx="4250761" cy="1105487"/>
            <a:chOff x="8921976" y="1559058"/>
            <a:chExt cx="5837178" cy="1105487"/>
          </a:xfrm>
        </p:grpSpPr>
        <p:sp>
          <p:nvSpPr>
            <p:cNvPr id="60" name="TextBox 59">
              <a:extLst>
                <a:ext uri="{FF2B5EF4-FFF2-40B4-BE49-F238E27FC236}">
                  <a16:creationId xmlns:a16="http://schemas.microsoft.com/office/drawing/2014/main" id="{B5F2A54E-340E-4C1A-628F-05C090B9B4C9}"/>
                </a:ext>
              </a:extLst>
            </p:cNvPr>
            <p:cNvSpPr txBox="1"/>
            <p:nvPr/>
          </p:nvSpPr>
          <p:spPr>
            <a:xfrm>
              <a:off x="8921977" y="1559058"/>
              <a:ext cx="3648989" cy="369332"/>
            </a:xfrm>
            <a:prstGeom prst="rect">
              <a:avLst/>
            </a:prstGeom>
            <a:noFill/>
          </p:spPr>
          <p:txBody>
            <a:bodyPr wrap="square" lIns="0" rIns="0" rtlCol="0" anchor="b">
              <a:spAutoFit/>
            </a:bodyPr>
            <a:lstStyle/>
            <a:p>
              <a:pPr defTabSz="914400"/>
              <a:r>
                <a:rPr lang="en-US" b="1" noProof="1">
                  <a:solidFill>
                    <a:srgbClr val="29A57D"/>
                  </a:solidFill>
                  <a:latin typeface="DM Sans" pitchFamily="2" charset="0"/>
                </a:rPr>
                <a:t>5. SVR</a:t>
              </a:r>
            </a:p>
          </p:txBody>
        </p:sp>
        <p:sp>
          <p:nvSpPr>
            <p:cNvPr id="61" name="TextBox 60">
              <a:extLst>
                <a:ext uri="{FF2B5EF4-FFF2-40B4-BE49-F238E27FC236}">
                  <a16:creationId xmlns:a16="http://schemas.microsoft.com/office/drawing/2014/main" id="{E183D8E1-0C90-92CA-6B4B-33EF6E5DCFC1}"/>
                </a:ext>
              </a:extLst>
            </p:cNvPr>
            <p:cNvSpPr txBox="1"/>
            <p:nvPr/>
          </p:nvSpPr>
          <p:spPr>
            <a:xfrm>
              <a:off x="8921976" y="1925881"/>
              <a:ext cx="5837178" cy="738664"/>
            </a:xfrm>
            <a:prstGeom prst="rect">
              <a:avLst/>
            </a:prstGeom>
            <a:noFill/>
          </p:spPr>
          <p:txBody>
            <a:bodyPr wrap="square" lIns="0" rIns="0" rtlCol="0" anchor="t">
              <a:spAutoFit/>
            </a:bodyPr>
            <a:lstStyle/>
            <a:p>
              <a:pPr marL="171450" indent="-171450" algn="just" defTabSz="914400">
                <a:buFont typeface="Arial" panose="020B0604020202020204" pitchFamily="34" charset="0"/>
                <a:buChar char="•"/>
              </a:pPr>
              <a:r>
                <a:rPr lang="en-US" sz="1400" noProof="1">
                  <a:latin typeface="DM Sans" pitchFamily="2" charset="0"/>
                </a:rPr>
                <a:t>Uses support vectors to define the best fit line.</a:t>
              </a:r>
            </a:p>
            <a:p>
              <a:pPr marL="171450" indent="-171450" algn="just" defTabSz="914400">
                <a:buFont typeface="Arial" panose="020B0604020202020204" pitchFamily="34" charset="0"/>
                <a:buChar char="•"/>
              </a:pPr>
              <a:r>
                <a:rPr lang="en-US" sz="1400" noProof="1">
                  <a:latin typeface="DM Sans" pitchFamily="2" charset="0"/>
                </a:rPr>
                <a:t>Effective in high-dimensional spaces.</a:t>
              </a:r>
            </a:p>
            <a:p>
              <a:pPr marL="171450" indent="-171450" algn="just" defTabSz="914400">
                <a:buFont typeface="Arial" panose="020B0604020202020204" pitchFamily="34" charset="0"/>
                <a:buChar char="•"/>
              </a:pPr>
              <a:r>
                <a:rPr lang="en-US" sz="1400" noProof="1">
                  <a:latin typeface="DM Sans" pitchFamily="2" charset="0"/>
                </a:rPr>
                <a:t>Robust against outliers.</a:t>
              </a:r>
            </a:p>
          </p:txBody>
        </p:sp>
      </p:grpSp>
      <p:grpSp>
        <p:nvGrpSpPr>
          <p:cNvPr id="62" name="Group 61">
            <a:extLst>
              <a:ext uri="{FF2B5EF4-FFF2-40B4-BE49-F238E27FC236}">
                <a16:creationId xmlns:a16="http://schemas.microsoft.com/office/drawing/2014/main" id="{51116D98-1B80-75F0-2B5E-11CCC7CEFABE}"/>
              </a:ext>
            </a:extLst>
          </p:cNvPr>
          <p:cNvGrpSpPr/>
          <p:nvPr/>
        </p:nvGrpSpPr>
        <p:grpSpPr>
          <a:xfrm>
            <a:off x="488045" y="922597"/>
            <a:ext cx="4772941" cy="1041686"/>
            <a:chOff x="262265" y="2783900"/>
            <a:chExt cx="5557561" cy="1041686"/>
          </a:xfrm>
        </p:grpSpPr>
        <p:sp>
          <p:nvSpPr>
            <p:cNvPr id="63" name="TextBox 62">
              <a:extLst>
                <a:ext uri="{FF2B5EF4-FFF2-40B4-BE49-F238E27FC236}">
                  <a16:creationId xmlns:a16="http://schemas.microsoft.com/office/drawing/2014/main" id="{03E6F1D5-44C6-F205-72CE-47FE03ACC2A5}"/>
                </a:ext>
              </a:extLst>
            </p:cNvPr>
            <p:cNvSpPr txBox="1"/>
            <p:nvPr/>
          </p:nvSpPr>
          <p:spPr>
            <a:xfrm>
              <a:off x="262265" y="2783900"/>
              <a:ext cx="3982949" cy="369332"/>
            </a:xfrm>
            <a:prstGeom prst="rect">
              <a:avLst/>
            </a:prstGeom>
            <a:noFill/>
          </p:spPr>
          <p:txBody>
            <a:bodyPr wrap="square" lIns="0" rIns="0" rtlCol="0" anchor="b">
              <a:spAutoFit/>
            </a:bodyPr>
            <a:lstStyle/>
            <a:p>
              <a:pPr defTabSz="914400"/>
              <a:r>
                <a:rPr lang="en-US" b="1" noProof="1">
                  <a:solidFill>
                    <a:srgbClr val="A2B969">
                      <a:lumMod val="75000"/>
                    </a:srgbClr>
                  </a:solidFill>
                  <a:latin typeface="DM Sans" pitchFamily="2" charset="0"/>
                </a:rPr>
                <a:t>1. Gradient Boosting Regressor</a:t>
              </a:r>
            </a:p>
          </p:txBody>
        </p:sp>
        <p:sp>
          <p:nvSpPr>
            <p:cNvPr id="64" name="TextBox 63">
              <a:extLst>
                <a:ext uri="{FF2B5EF4-FFF2-40B4-BE49-F238E27FC236}">
                  <a16:creationId xmlns:a16="http://schemas.microsoft.com/office/drawing/2014/main" id="{356B2C41-0559-7CA6-AADF-E2ABC62E24B2}"/>
                </a:ext>
              </a:extLst>
            </p:cNvPr>
            <p:cNvSpPr txBox="1"/>
            <p:nvPr/>
          </p:nvSpPr>
          <p:spPr>
            <a:xfrm>
              <a:off x="332936" y="3086922"/>
              <a:ext cx="5486890" cy="738664"/>
            </a:xfrm>
            <a:prstGeom prst="rect">
              <a:avLst/>
            </a:prstGeom>
            <a:noFill/>
          </p:spPr>
          <p:txBody>
            <a:bodyPr wrap="square" lIns="0" rIns="0" rtlCol="0" anchor="t">
              <a:spAutoFit/>
            </a:bodyPr>
            <a:lstStyle/>
            <a:p>
              <a:pPr marL="171450" indent="-171450" algn="just" defTabSz="914400">
                <a:buFont typeface="Arial" panose="020B0604020202020204" pitchFamily="34" charset="0"/>
                <a:buChar char="•"/>
              </a:pPr>
              <a:r>
                <a:rPr lang="en-US" sz="1400" noProof="1">
                  <a:latin typeface="DM Sans" pitchFamily="2" charset="0"/>
                </a:rPr>
                <a:t>Sequentially builds trees to correct errors.</a:t>
              </a:r>
            </a:p>
            <a:p>
              <a:pPr marL="171450" indent="-171450" algn="just" defTabSz="914400">
                <a:buFont typeface="Arial" panose="020B0604020202020204" pitchFamily="34" charset="0"/>
                <a:buChar char="•"/>
              </a:pPr>
              <a:r>
                <a:rPr lang="en-US" sz="1400" noProof="1">
                  <a:latin typeface="DM Sans" pitchFamily="2" charset="0"/>
                </a:rPr>
                <a:t>Combines weak models to form a strong predictor.</a:t>
              </a:r>
            </a:p>
            <a:p>
              <a:pPr marL="171450" indent="-171450" algn="just" defTabSz="914400">
                <a:buFont typeface="Arial" panose="020B0604020202020204" pitchFamily="34" charset="0"/>
                <a:buChar char="•"/>
              </a:pPr>
              <a:r>
                <a:rPr lang="en-US" sz="1400" noProof="1">
                  <a:latin typeface="DM Sans" pitchFamily="2" charset="0"/>
                </a:rPr>
                <a:t>Excellent for minimizing bias and variance.</a:t>
              </a:r>
            </a:p>
          </p:txBody>
        </p:sp>
      </p:grpSp>
      <p:grpSp>
        <p:nvGrpSpPr>
          <p:cNvPr id="65" name="Group 64">
            <a:extLst>
              <a:ext uri="{FF2B5EF4-FFF2-40B4-BE49-F238E27FC236}">
                <a16:creationId xmlns:a16="http://schemas.microsoft.com/office/drawing/2014/main" id="{2DE758E0-068D-2E73-5FE8-7776C435782A}"/>
              </a:ext>
            </a:extLst>
          </p:cNvPr>
          <p:cNvGrpSpPr/>
          <p:nvPr/>
        </p:nvGrpSpPr>
        <p:grpSpPr>
          <a:xfrm>
            <a:off x="4786489" y="5527614"/>
            <a:ext cx="4158913" cy="1105487"/>
            <a:chOff x="332935" y="4744671"/>
            <a:chExt cx="5711049" cy="1105487"/>
          </a:xfrm>
        </p:grpSpPr>
        <p:sp>
          <p:nvSpPr>
            <p:cNvPr id="66" name="TextBox 65">
              <a:extLst>
                <a:ext uri="{FF2B5EF4-FFF2-40B4-BE49-F238E27FC236}">
                  <a16:creationId xmlns:a16="http://schemas.microsoft.com/office/drawing/2014/main" id="{8819F643-51F5-D423-CD09-8A028CED396E}"/>
                </a:ext>
              </a:extLst>
            </p:cNvPr>
            <p:cNvSpPr txBox="1"/>
            <p:nvPr/>
          </p:nvSpPr>
          <p:spPr>
            <a:xfrm>
              <a:off x="332935" y="4744671"/>
              <a:ext cx="4138120" cy="369332"/>
            </a:xfrm>
            <a:prstGeom prst="rect">
              <a:avLst/>
            </a:prstGeom>
            <a:noFill/>
          </p:spPr>
          <p:txBody>
            <a:bodyPr wrap="square" lIns="0" rIns="0" rtlCol="0" anchor="b">
              <a:spAutoFit/>
            </a:bodyPr>
            <a:lstStyle/>
            <a:p>
              <a:pPr defTabSz="914400"/>
              <a:r>
                <a:rPr lang="en-US" b="1" noProof="1">
                  <a:solidFill>
                    <a:srgbClr val="FFCC44"/>
                  </a:solidFill>
                  <a:latin typeface="DM Sans" pitchFamily="2" charset="0"/>
                </a:rPr>
                <a:t>4. Neural Network </a:t>
              </a:r>
            </a:p>
          </p:txBody>
        </p:sp>
        <p:sp>
          <p:nvSpPr>
            <p:cNvPr id="67" name="TextBox 66">
              <a:extLst>
                <a:ext uri="{FF2B5EF4-FFF2-40B4-BE49-F238E27FC236}">
                  <a16:creationId xmlns:a16="http://schemas.microsoft.com/office/drawing/2014/main" id="{12C6B0CE-7E54-ADD8-343C-BEB2F4004814}"/>
                </a:ext>
              </a:extLst>
            </p:cNvPr>
            <p:cNvSpPr txBox="1"/>
            <p:nvPr/>
          </p:nvSpPr>
          <p:spPr>
            <a:xfrm>
              <a:off x="332935" y="5111494"/>
              <a:ext cx="5711049" cy="738664"/>
            </a:xfrm>
            <a:prstGeom prst="rect">
              <a:avLst/>
            </a:prstGeom>
            <a:noFill/>
          </p:spPr>
          <p:txBody>
            <a:bodyPr wrap="square" lIns="0" rIns="0" rtlCol="0" anchor="t">
              <a:spAutoFit/>
            </a:bodyPr>
            <a:lstStyle/>
            <a:p>
              <a:pPr marL="285750" indent="-285750" algn="just" defTabSz="914400">
                <a:buFont typeface="Arial" panose="020B0604020202020204" pitchFamily="34" charset="0"/>
                <a:buChar char="•"/>
              </a:pPr>
              <a:r>
                <a:rPr lang="en-US" sz="1400" noProof="1">
                  <a:latin typeface="DM Sans" pitchFamily="2" charset="0"/>
                </a:rPr>
                <a:t>Mimics the human brain with layers of neurons.</a:t>
              </a:r>
            </a:p>
            <a:p>
              <a:pPr marL="285750" indent="-285750" algn="just" defTabSz="914400">
                <a:buFont typeface="Arial" panose="020B0604020202020204" pitchFamily="34" charset="0"/>
                <a:buChar char="•"/>
              </a:pPr>
              <a:r>
                <a:rPr lang="en-US" sz="1400" noProof="1">
                  <a:latin typeface="DM Sans" pitchFamily="2" charset="0"/>
                </a:rPr>
                <a:t>Capable of capturing complex patterns.</a:t>
              </a:r>
            </a:p>
            <a:p>
              <a:pPr marL="285750" indent="-285750" algn="just" defTabSz="914400">
                <a:buFont typeface="Arial" panose="020B0604020202020204" pitchFamily="34" charset="0"/>
                <a:buChar char="•"/>
              </a:pPr>
              <a:r>
                <a:rPr lang="en-US" sz="1400" noProof="1">
                  <a:latin typeface="DM Sans" pitchFamily="2" charset="0"/>
                </a:rPr>
                <a:t>Powerful for large datasets.</a:t>
              </a:r>
            </a:p>
          </p:txBody>
        </p:sp>
      </p:grpSp>
      <p:sp>
        <p:nvSpPr>
          <p:cNvPr id="70" name="Shape">
            <a:extLst>
              <a:ext uri="{FF2B5EF4-FFF2-40B4-BE49-F238E27FC236}">
                <a16:creationId xmlns:a16="http://schemas.microsoft.com/office/drawing/2014/main" id="{71E46FF4-7057-B077-3178-9D882483EE07}"/>
              </a:ext>
            </a:extLst>
          </p:cNvPr>
          <p:cNvSpPr/>
          <p:nvPr/>
        </p:nvSpPr>
        <p:spPr>
          <a:xfrm>
            <a:off x="5617210" y="2262478"/>
            <a:ext cx="1172213" cy="2896870"/>
          </a:xfrm>
          <a:custGeom>
            <a:avLst/>
            <a:gdLst/>
            <a:ahLst/>
            <a:cxnLst>
              <a:cxn ang="0">
                <a:pos x="wd2" y="hd2"/>
              </a:cxn>
              <a:cxn ang="5400000">
                <a:pos x="wd2" y="hd2"/>
              </a:cxn>
              <a:cxn ang="10800000">
                <a:pos x="wd2" y="hd2"/>
              </a:cxn>
              <a:cxn ang="16200000">
                <a:pos x="wd2" y="hd2"/>
              </a:cxn>
            </a:cxnLst>
            <a:rect l="0" t="0" r="r" b="b"/>
            <a:pathLst>
              <a:path w="21600" h="21600" extrusionOk="0">
                <a:moveTo>
                  <a:pt x="21600" y="16619"/>
                </a:moveTo>
                <a:lnTo>
                  <a:pt x="21600" y="14877"/>
                </a:lnTo>
                <a:lnTo>
                  <a:pt x="18137" y="14280"/>
                </a:lnTo>
                <a:cubicBezTo>
                  <a:pt x="17832" y="13920"/>
                  <a:pt x="17598" y="13551"/>
                  <a:pt x="17458" y="13172"/>
                </a:cubicBezTo>
                <a:lnTo>
                  <a:pt x="17200" y="6600"/>
                </a:lnTo>
                <a:cubicBezTo>
                  <a:pt x="16686" y="4157"/>
                  <a:pt x="14556" y="1903"/>
                  <a:pt x="11256" y="0"/>
                </a:cubicBezTo>
                <a:lnTo>
                  <a:pt x="0" y="0"/>
                </a:lnTo>
                <a:lnTo>
                  <a:pt x="0" y="5331"/>
                </a:lnTo>
                <a:cubicBezTo>
                  <a:pt x="374" y="5739"/>
                  <a:pt x="655" y="6155"/>
                  <a:pt x="842" y="6600"/>
                </a:cubicBezTo>
                <a:lnTo>
                  <a:pt x="1123" y="13172"/>
                </a:lnTo>
                <a:cubicBezTo>
                  <a:pt x="1685" y="16259"/>
                  <a:pt x="4914" y="19138"/>
                  <a:pt x="10367" y="21373"/>
                </a:cubicBezTo>
                <a:cubicBezTo>
                  <a:pt x="10554" y="21448"/>
                  <a:pt x="10765" y="21524"/>
                  <a:pt x="10952" y="21600"/>
                </a:cubicBezTo>
                <a:lnTo>
                  <a:pt x="10952" y="16619"/>
                </a:lnTo>
                <a:lnTo>
                  <a:pt x="21600" y="16619"/>
                </a:lnTo>
                <a:close/>
              </a:path>
            </a:pathLst>
          </a:custGeom>
          <a:solidFill>
            <a:sysClr val="window" lastClr="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grpSp>
        <p:nvGrpSpPr>
          <p:cNvPr id="94" name="Group 93">
            <a:extLst>
              <a:ext uri="{FF2B5EF4-FFF2-40B4-BE49-F238E27FC236}">
                <a16:creationId xmlns:a16="http://schemas.microsoft.com/office/drawing/2014/main" id="{81F028A1-4F2A-3184-2184-6F3A3505593C}"/>
              </a:ext>
            </a:extLst>
          </p:cNvPr>
          <p:cNvGrpSpPr/>
          <p:nvPr/>
        </p:nvGrpSpPr>
        <p:grpSpPr>
          <a:xfrm>
            <a:off x="3908679" y="1808956"/>
            <a:ext cx="4624898" cy="3315414"/>
            <a:chOff x="2912110" y="1259178"/>
            <a:chExt cx="6356352" cy="4399277"/>
          </a:xfrm>
        </p:grpSpPr>
        <p:sp>
          <p:nvSpPr>
            <p:cNvPr id="68" name="Shape">
              <a:extLst>
                <a:ext uri="{FF2B5EF4-FFF2-40B4-BE49-F238E27FC236}">
                  <a16:creationId xmlns:a16="http://schemas.microsoft.com/office/drawing/2014/main" id="{91C74437-9E09-7080-BA7A-20B56E983511}"/>
                </a:ext>
              </a:extLst>
            </p:cNvPr>
            <p:cNvSpPr/>
            <p:nvPr/>
          </p:nvSpPr>
          <p:spPr>
            <a:xfrm>
              <a:off x="6315710" y="2922877"/>
              <a:ext cx="2952752" cy="2735578"/>
            </a:xfrm>
            <a:custGeom>
              <a:avLst/>
              <a:gdLst/>
              <a:ahLst/>
              <a:cxnLst>
                <a:cxn ang="0">
                  <a:pos x="wd2" y="hd2"/>
                </a:cxn>
                <a:cxn ang="5400000">
                  <a:pos x="wd2" y="hd2"/>
                </a:cxn>
                <a:cxn ang="10800000">
                  <a:pos x="wd2" y="hd2"/>
                </a:cxn>
                <a:cxn ang="16200000">
                  <a:pos x="wd2" y="hd2"/>
                </a:cxn>
              </a:cxnLst>
              <a:rect l="0" t="0" r="r" b="b"/>
              <a:pathLst>
                <a:path w="21600" h="21600" extrusionOk="0">
                  <a:moveTo>
                    <a:pt x="14196" y="2026"/>
                  </a:moveTo>
                  <a:lnTo>
                    <a:pt x="12523" y="0"/>
                  </a:lnTo>
                  <a:lnTo>
                    <a:pt x="12523" y="2788"/>
                  </a:lnTo>
                  <a:lnTo>
                    <a:pt x="13090" y="2788"/>
                  </a:lnTo>
                  <a:lnTo>
                    <a:pt x="13322" y="3179"/>
                  </a:lnTo>
                  <a:lnTo>
                    <a:pt x="12338" y="3179"/>
                  </a:lnTo>
                  <a:lnTo>
                    <a:pt x="11539" y="1845"/>
                  </a:lnTo>
                  <a:lnTo>
                    <a:pt x="2285" y="1845"/>
                  </a:lnTo>
                  <a:lnTo>
                    <a:pt x="2388" y="8804"/>
                  </a:lnTo>
                  <a:lnTo>
                    <a:pt x="9931" y="8804"/>
                  </a:lnTo>
                  <a:lnTo>
                    <a:pt x="11455" y="7742"/>
                  </a:lnTo>
                  <a:lnTo>
                    <a:pt x="11455" y="8804"/>
                  </a:lnTo>
                  <a:lnTo>
                    <a:pt x="12458" y="8804"/>
                  </a:lnTo>
                  <a:cubicBezTo>
                    <a:pt x="13954" y="8804"/>
                    <a:pt x="15162" y="10118"/>
                    <a:pt x="15162" y="11723"/>
                  </a:cubicBezTo>
                  <a:cubicBezTo>
                    <a:pt x="15162" y="12274"/>
                    <a:pt x="15013" y="12796"/>
                    <a:pt x="14762" y="13237"/>
                  </a:cubicBezTo>
                  <a:lnTo>
                    <a:pt x="14270" y="15704"/>
                  </a:lnTo>
                  <a:lnTo>
                    <a:pt x="13898" y="15724"/>
                  </a:lnTo>
                  <a:lnTo>
                    <a:pt x="13898" y="17569"/>
                  </a:lnTo>
                  <a:lnTo>
                    <a:pt x="16202" y="18100"/>
                  </a:lnTo>
                  <a:lnTo>
                    <a:pt x="15032" y="18411"/>
                  </a:lnTo>
                  <a:lnTo>
                    <a:pt x="14985" y="18732"/>
                  </a:lnTo>
                  <a:lnTo>
                    <a:pt x="12914" y="18251"/>
                  </a:lnTo>
                  <a:lnTo>
                    <a:pt x="13703" y="14310"/>
                  </a:lnTo>
                  <a:lnTo>
                    <a:pt x="13703" y="12465"/>
                  </a:lnTo>
                  <a:lnTo>
                    <a:pt x="11687" y="13678"/>
                  </a:lnTo>
                  <a:lnTo>
                    <a:pt x="12105" y="14641"/>
                  </a:lnTo>
                  <a:lnTo>
                    <a:pt x="8083" y="14641"/>
                  </a:lnTo>
                  <a:cubicBezTo>
                    <a:pt x="6717" y="14641"/>
                    <a:pt x="5426" y="14179"/>
                    <a:pt x="4339" y="13337"/>
                  </a:cubicBezTo>
                  <a:lnTo>
                    <a:pt x="0" y="13337"/>
                  </a:lnTo>
                  <a:lnTo>
                    <a:pt x="0" y="18511"/>
                  </a:lnTo>
                  <a:cubicBezTo>
                    <a:pt x="2276" y="20507"/>
                    <a:pt x="5091" y="21600"/>
                    <a:pt x="8073" y="21600"/>
                  </a:cubicBezTo>
                  <a:lnTo>
                    <a:pt x="12440" y="21600"/>
                  </a:lnTo>
                  <a:cubicBezTo>
                    <a:pt x="14576" y="21600"/>
                    <a:pt x="16555" y="20798"/>
                    <a:pt x="18116" y="19464"/>
                  </a:cubicBezTo>
                  <a:lnTo>
                    <a:pt x="18228" y="19354"/>
                  </a:lnTo>
                  <a:lnTo>
                    <a:pt x="18228" y="18562"/>
                  </a:lnTo>
                  <a:lnTo>
                    <a:pt x="18896" y="18712"/>
                  </a:lnTo>
                  <a:cubicBezTo>
                    <a:pt x="20569" y="16917"/>
                    <a:pt x="21600" y="14440"/>
                    <a:pt x="21600" y="11702"/>
                  </a:cubicBezTo>
                  <a:cubicBezTo>
                    <a:pt x="21600" y="6919"/>
                    <a:pt x="18413" y="2908"/>
                    <a:pt x="14196" y="2026"/>
                  </a:cubicBezTo>
                  <a:close/>
                  <a:moveTo>
                    <a:pt x="14279" y="6819"/>
                  </a:moveTo>
                  <a:lnTo>
                    <a:pt x="12756" y="6819"/>
                  </a:lnTo>
                  <a:lnTo>
                    <a:pt x="13517" y="6287"/>
                  </a:lnTo>
                  <a:lnTo>
                    <a:pt x="15041" y="6287"/>
                  </a:lnTo>
                  <a:lnTo>
                    <a:pt x="14279" y="6819"/>
                  </a:lnTo>
                  <a:close/>
                </a:path>
              </a:pathLst>
            </a:custGeom>
            <a:solidFill>
              <a:sysClr val="window" lastClr="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9" name="Shape">
              <a:extLst>
                <a:ext uri="{FF2B5EF4-FFF2-40B4-BE49-F238E27FC236}">
                  <a16:creationId xmlns:a16="http://schemas.microsoft.com/office/drawing/2014/main" id="{426F1537-E0EC-2E37-F611-C003F5BB143A}"/>
                </a:ext>
              </a:extLst>
            </p:cNvPr>
            <p:cNvSpPr/>
            <p:nvPr/>
          </p:nvSpPr>
          <p:spPr>
            <a:xfrm>
              <a:off x="2912111" y="1436977"/>
              <a:ext cx="3221989" cy="2594610"/>
            </a:xfrm>
            <a:custGeom>
              <a:avLst/>
              <a:gdLst/>
              <a:ahLst/>
              <a:cxnLst>
                <a:cxn ang="0">
                  <a:pos x="wd2" y="hd2"/>
                </a:cxn>
                <a:cxn ang="5400000">
                  <a:pos x="wd2" y="hd2"/>
                </a:cxn>
                <a:cxn ang="10800000">
                  <a:pos x="wd2" y="hd2"/>
                </a:cxn>
                <a:cxn ang="16200000">
                  <a:pos x="wd2" y="hd2"/>
                </a:cxn>
              </a:cxnLst>
              <a:rect l="0" t="0" r="r" b="b"/>
              <a:pathLst>
                <a:path w="21600" h="21600" extrusionOk="0">
                  <a:moveTo>
                    <a:pt x="11153" y="14273"/>
                  </a:moveTo>
                  <a:lnTo>
                    <a:pt x="8540" y="12328"/>
                  </a:lnTo>
                  <a:lnTo>
                    <a:pt x="8540" y="14273"/>
                  </a:lnTo>
                  <a:lnTo>
                    <a:pt x="9519" y="15679"/>
                  </a:lnTo>
                  <a:lnTo>
                    <a:pt x="8897" y="15679"/>
                  </a:lnTo>
                  <a:lnTo>
                    <a:pt x="8897" y="16219"/>
                  </a:lnTo>
                  <a:lnTo>
                    <a:pt x="7348" y="13988"/>
                  </a:lnTo>
                  <a:cubicBezTo>
                    <a:pt x="6488" y="13501"/>
                    <a:pt x="5892" y="12433"/>
                    <a:pt x="5892" y="11186"/>
                  </a:cubicBezTo>
                  <a:cubicBezTo>
                    <a:pt x="5892" y="10118"/>
                    <a:pt x="6292" y="9156"/>
                    <a:pt x="6913" y="8532"/>
                  </a:cubicBezTo>
                  <a:lnTo>
                    <a:pt x="6913" y="7581"/>
                  </a:lnTo>
                  <a:lnTo>
                    <a:pt x="7526" y="7697"/>
                  </a:lnTo>
                  <a:cubicBezTo>
                    <a:pt x="7858" y="7760"/>
                    <a:pt x="8199" y="7792"/>
                    <a:pt x="8531" y="7771"/>
                  </a:cubicBezTo>
                  <a:cubicBezTo>
                    <a:pt x="8565" y="7771"/>
                    <a:pt x="8608" y="7771"/>
                    <a:pt x="8642" y="7771"/>
                  </a:cubicBezTo>
                  <a:lnTo>
                    <a:pt x="12184" y="7771"/>
                  </a:lnTo>
                  <a:cubicBezTo>
                    <a:pt x="14304" y="7771"/>
                    <a:pt x="16185" y="9082"/>
                    <a:pt x="17326" y="11080"/>
                  </a:cubicBezTo>
                  <a:lnTo>
                    <a:pt x="17326" y="5963"/>
                  </a:lnTo>
                  <a:lnTo>
                    <a:pt x="21600" y="5963"/>
                  </a:lnTo>
                  <a:lnTo>
                    <a:pt x="21600" y="4018"/>
                  </a:lnTo>
                  <a:lnTo>
                    <a:pt x="19693" y="3648"/>
                  </a:lnTo>
                  <a:cubicBezTo>
                    <a:pt x="17624" y="1628"/>
                    <a:pt x="15019" y="433"/>
                    <a:pt x="12184" y="433"/>
                  </a:cubicBezTo>
                  <a:lnTo>
                    <a:pt x="8650" y="433"/>
                  </a:lnTo>
                  <a:cubicBezTo>
                    <a:pt x="7373" y="433"/>
                    <a:pt x="6156" y="782"/>
                    <a:pt x="5066" y="1406"/>
                  </a:cubicBezTo>
                  <a:lnTo>
                    <a:pt x="4606" y="5159"/>
                  </a:lnTo>
                  <a:lnTo>
                    <a:pt x="4368" y="5159"/>
                  </a:lnTo>
                  <a:lnTo>
                    <a:pt x="4368" y="6904"/>
                  </a:lnTo>
                  <a:lnTo>
                    <a:pt x="4393" y="6904"/>
                  </a:lnTo>
                  <a:lnTo>
                    <a:pt x="4368" y="7105"/>
                  </a:lnTo>
                  <a:lnTo>
                    <a:pt x="4640" y="7158"/>
                  </a:lnTo>
                  <a:lnTo>
                    <a:pt x="4453" y="8067"/>
                  </a:lnTo>
                  <a:lnTo>
                    <a:pt x="3508" y="7887"/>
                  </a:lnTo>
                  <a:lnTo>
                    <a:pt x="4240" y="1945"/>
                  </a:lnTo>
                  <a:lnTo>
                    <a:pt x="4240" y="0"/>
                  </a:lnTo>
                  <a:lnTo>
                    <a:pt x="2018" y="4293"/>
                  </a:lnTo>
                  <a:cubicBezTo>
                    <a:pt x="1550" y="4990"/>
                    <a:pt x="1141" y="5762"/>
                    <a:pt x="826" y="6597"/>
                  </a:cubicBezTo>
                  <a:lnTo>
                    <a:pt x="0" y="9071"/>
                  </a:lnTo>
                  <a:lnTo>
                    <a:pt x="34" y="12222"/>
                  </a:lnTo>
                  <a:cubicBezTo>
                    <a:pt x="409" y="16916"/>
                    <a:pt x="3303" y="20701"/>
                    <a:pt x="7007" y="21463"/>
                  </a:cubicBezTo>
                  <a:lnTo>
                    <a:pt x="8046" y="20130"/>
                  </a:lnTo>
                  <a:lnTo>
                    <a:pt x="8046" y="21367"/>
                  </a:lnTo>
                  <a:lnTo>
                    <a:pt x="8046" y="21589"/>
                  </a:lnTo>
                  <a:cubicBezTo>
                    <a:pt x="8088" y="21589"/>
                    <a:pt x="8131" y="21589"/>
                    <a:pt x="8165" y="21589"/>
                  </a:cubicBezTo>
                  <a:lnTo>
                    <a:pt x="8165" y="21600"/>
                  </a:lnTo>
                  <a:lnTo>
                    <a:pt x="8182" y="21589"/>
                  </a:lnTo>
                  <a:cubicBezTo>
                    <a:pt x="8250" y="21589"/>
                    <a:pt x="8318" y="21600"/>
                    <a:pt x="8378" y="21600"/>
                  </a:cubicBezTo>
                  <a:lnTo>
                    <a:pt x="17845" y="21600"/>
                  </a:lnTo>
                  <a:lnTo>
                    <a:pt x="17701" y="14263"/>
                  </a:lnTo>
                  <a:lnTo>
                    <a:pt x="11153" y="14263"/>
                  </a:lnTo>
                  <a:close/>
                  <a:moveTo>
                    <a:pt x="10047" y="18227"/>
                  </a:moveTo>
                  <a:lnTo>
                    <a:pt x="11136" y="18227"/>
                  </a:lnTo>
                  <a:lnTo>
                    <a:pt x="9280" y="19041"/>
                  </a:lnTo>
                  <a:lnTo>
                    <a:pt x="10047" y="18227"/>
                  </a:lnTo>
                  <a:close/>
                </a:path>
              </a:pathLst>
            </a:custGeom>
            <a:solidFill>
              <a:sysClr val="window" lastClr="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1" name="Shape">
              <a:extLst>
                <a:ext uri="{FF2B5EF4-FFF2-40B4-BE49-F238E27FC236}">
                  <a16:creationId xmlns:a16="http://schemas.microsoft.com/office/drawing/2014/main" id="{FB797AD0-62D8-AAF1-FCBF-15784C6124C9}"/>
                </a:ext>
              </a:extLst>
            </p:cNvPr>
            <p:cNvSpPr/>
            <p:nvPr/>
          </p:nvSpPr>
          <p:spPr>
            <a:xfrm>
              <a:off x="7877810" y="2922878"/>
              <a:ext cx="1389380" cy="2138680"/>
            </a:xfrm>
            <a:custGeom>
              <a:avLst/>
              <a:gdLst/>
              <a:ahLst/>
              <a:cxnLst>
                <a:cxn ang="0">
                  <a:pos x="wd2" y="hd2"/>
                </a:cxn>
                <a:cxn ang="5400000">
                  <a:pos x="wd2" y="hd2"/>
                </a:cxn>
                <a:cxn ang="10800000">
                  <a:pos x="wd2" y="hd2"/>
                </a:cxn>
                <a:cxn ang="16200000">
                  <a:pos x="wd2" y="hd2"/>
                </a:cxn>
              </a:cxnLst>
              <a:rect l="0" t="0" r="r" b="b"/>
              <a:pathLst>
                <a:path w="21600" h="21600" extrusionOk="0">
                  <a:moveTo>
                    <a:pt x="7858" y="5592"/>
                  </a:moveTo>
                  <a:lnTo>
                    <a:pt x="0" y="8889"/>
                  </a:lnTo>
                  <a:lnTo>
                    <a:pt x="1974" y="8889"/>
                  </a:lnTo>
                  <a:cubicBezTo>
                    <a:pt x="4897" y="8889"/>
                    <a:pt x="7444" y="10248"/>
                    <a:pt x="7838" y="12134"/>
                  </a:cubicBezTo>
                  <a:cubicBezTo>
                    <a:pt x="7957" y="12737"/>
                    <a:pt x="7858" y="13314"/>
                    <a:pt x="7582" y="13853"/>
                  </a:cubicBezTo>
                  <a:cubicBezTo>
                    <a:pt x="7187" y="14571"/>
                    <a:pt x="6812" y="15302"/>
                    <a:pt x="6575" y="16046"/>
                  </a:cubicBezTo>
                  <a:lnTo>
                    <a:pt x="5232" y="20112"/>
                  </a:lnTo>
                  <a:lnTo>
                    <a:pt x="15854" y="21600"/>
                  </a:lnTo>
                  <a:cubicBezTo>
                    <a:pt x="19408" y="19304"/>
                    <a:pt x="21600" y="16136"/>
                    <a:pt x="21600" y="12634"/>
                  </a:cubicBezTo>
                  <a:cubicBezTo>
                    <a:pt x="21600" y="5695"/>
                    <a:pt x="12952" y="51"/>
                    <a:pt x="2290" y="0"/>
                  </a:cubicBezTo>
                  <a:lnTo>
                    <a:pt x="7858" y="5592"/>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72" name="Shape">
              <a:extLst>
                <a:ext uri="{FF2B5EF4-FFF2-40B4-BE49-F238E27FC236}">
                  <a16:creationId xmlns:a16="http://schemas.microsoft.com/office/drawing/2014/main" id="{EC6C242D-7165-9C26-CF15-41D75B436612}"/>
                </a:ext>
              </a:extLst>
            </p:cNvPr>
            <p:cNvSpPr/>
            <p:nvPr/>
          </p:nvSpPr>
          <p:spPr>
            <a:xfrm>
              <a:off x="2912110" y="1436977"/>
              <a:ext cx="1520193" cy="2345691"/>
            </a:xfrm>
            <a:custGeom>
              <a:avLst/>
              <a:gdLst/>
              <a:ahLst/>
              <a:cxnLst>
                <a:cxn ang="0">
                  <a:pos x="wd2" y="hd2"/>
                </a:cxn>
                <a:cxn ang="5400000">
                  <a:pos x="wd2" y="hd2"/>
                </a:cxn>
                <a:cxn ang="10800000">
                  <a:pos x="wd2" y="hd2"/>
                </a:cxn>
                <a:cxn ang="16200000">
                  <a:pos x="wd2" y="hd2"/>
                </a:cxn>
              </a:cxnLst>
              <a:rect l="0" t="0" r="r" b="b"/>
              <a:pathLst>
                <a:path w="21600" h="21600" extrusionOk="0">
                  <a:moveTo>
                    <a:pt x="21600" y="17834"/>
                  </a:moveTo>
                  <a:lnTo>
                    <a:pt x="15609" y="13320"/>
                  </a:lnTo>
                  <a:cubicBezTo>
                    <a:pt x="13786" y="12782"/>
                    <a:pt x="12523" y="11601"/>
                    <a:pt x="12523" y="10221"/>
                  </a:cubicBezTo>
                  <a:cubicBezTo>
                    <a:pt x="12523" y="9040"/>
                    <a:pt x="13371" y="7976"/>
                    <a:pt x="14689" y="7286"/>
                  </a:cubicBezTo>
                  <a:lnTo>
                    <a:pt x="7453" y="6572"/>
                  </a:lnTo>
                  <a:lnTo>
                    <a:pt x="9005" y="0"/>
                  </a:lnTo>
                  <a:cubicBezTo>
                    <a:pt x="3627" y="2082"/>
                    <a:pt x="0" y="5882"/>
                    <a:pt x="0" y="10233"/>
                  </a:cubicBezTo>
                  <a:cubicBezTo>
                    <a:pt x="0" y="15940"/>
                    <a:pt x="6442" y="20700"/>
                    <a:pt x="14869" y="21600"/>
                  </a:cubicBezTo>
                  <a:lnTo>
                    <a:pt x="21600" y="17834"/>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3" name="Shape">
              <a:extLst>
                <a:ext uri="{FF2B5EF4-FFF2-40B4-BE49-F238E27FC236}">
                  <a16:creationId xmlns:a16="http://schemas.microsoft.com/office/drawing/2014/main" id="{9B98854B-496B-659A-B025-D72E60616CCF}"/>
                </a:ext>
              </a:extLst>
            </p:cNvPr>
            <p:cNvSpPr/>
            <p:nvPr/>
          </p:nvSpPr>
          <p:spPr>
            <a:xfrm>
              <a:off x="6623685" y="2922878"/>
              <a:ext cx="1601469" cy="881381"/>
            </a:xfrm>
            <a:custGeom>
              <a:avLst/>
              <a:gdLst/>
              <a:ahLst/>
              <a:cxnLst>
                <a:cxn ang="0">
                  <a:pos x="wd2" y="hd2"/>
                </a:cxn>
                <a:cxn ang="5400000">
                  <a:pos x="wd2" y="hd2"/>
                </a:cxn>
                <a:cxn ang="10800000">
                  <a:pos x="wd2" y="hd2"/>
                </a:cxn>
                <a:cxn ang="16200000">
                  <a:pos x="wd2" y="hd2"/>
                </a:cxn>
              </a:cxnLst>
              <a:rect l="0" t="0" r="r" b="b"/>
              <a:pathLst>
                <a:path w="21600" h="21600" extrusionOk="0">
                  <a:moveTo>
                    <a:pt x="14097" y="21600"/>
                  </a:moveTo>
                  <a:lnTo>
                    <a:pt x="21600" y="12761"/>
                  </a:lnTo>
                  <a:lnTo>
                    <a:pt x="17061" y="0"/>
                  </a:lnTo>
                  <a:lnTo>
                    <a:pt x="0" y="0"/>
                  </a:lnTo>
                  <a:lnTo>
                    <a:pt x="188"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4" name="Shape">
              <a:extLst>
                <a:ext uri="{FF2B5EF4-FFF2-40B4-BE49-F238E27FC236}">
                  <a16:creationId xmlns:a16="http://schemas.microsoft.com/office/drawing/2014/main" id="{C3E793F3-FE64-4B7F-85F1-38134C022097}"/>
                </a:ext>
              </a:extLst>
            </p:cNvPr>
            <p:cNvSpPr/>
            <p:nvPr/>
          </p:nvSpPr>
          <p:spPr>
            <a:xfrm>
              <a:off x="3561078" y="1259178"/>
              <a:ext cx="2573022" cy="1278890"/>
            </a:xfrm>
            <a:custGeom>
              <a:avLst/>
              <a:gdLst/>
              <a:ahLst/>
              <a:cxnLst>
                <a:cxn ang="0">
                  <a:pos x="wd2" y="hd2"/>
                </a:cxn>
                <a:cxn ang="5400000">
                  <a:pos x="wd2" y="hd2"/>
                </a:cxn>
                <a:cxn ang="10800000">
                  <a:pos x="wd2" y="hd2"/>
                </a:cxn>
                <a:cxn ang="16200000">
                  <a:pos x="wd2" y="hd2"/>
                </a:cxn>
              </a:cxnLst>
              <a:rect l="0" t="0" r="r" b="b"/>
              <a:pathLst>
                <a:path w="21600" h="21600" extrusionOk="0">
                  <a:moveTo>
                    <a:pt x="0" y="13535"/>
                  </a:moveTo>
                  <a:lnTo>
                    <a:pt x="3838" y="14715"/>
                  </a:lnTo>
                  <a:cubicBezTo>
                    <a:pt x="4339" y="14865"/>
                    <a:pt x="4851" y="14908"/>
                    <a:pt x="5363" y="14886"/>
                  </a:cubicBezTo>
                  <a:cubicBezTo>
                    <a:pt x="5363" y="14886"/>
                    <a:pt x="5363" y="14886"/>
                    <a:pt x="5373" y="14886"/>
                  </a:cubicBezTo>
                  <a:lnTo>
                    <a:pt x="9809" y="14886"/>
                  </a:lnTo>
                  <a:cubicBezTo>
                    <a:pt x="12463" y="14886"/>
                    <a:pt x="14819" y="17546"/>
                    <a:pt x="16248" y="21600"/>
                  </a:cubicBezTo>
                  <a:lnTo>
                    <a:pt x="16248" y="11218"/>
                  </a:lnTo>
                  <a:lnTo>
                    <a:pt x="21600" y="11218"/>
                  </a:lnTo>
                  <a:cubicBezTo>
                    <a:pt x="18796" y="4376"/>
                    <a:pt x="14553" y="0"/>
                    <a:pt x="9808" y="0"/>
                  </a:cubicBezTo>
                  <a:lnTo>
                    <a:pt x="5363" y="0"/>
                  </a:lnTo>
                  <a:cubicBezTo>
                    <a:pt x="3763" y="0"/>
                    <a:pt x="2239" y="708"/>
                    <a:pt x="874" y="1973"/>
                  </a:cubicBezTo>
                  <a:lnTo>
                    <a:pt x="0" y="13535"/>
                  </a:lnTo>
                  <a:close/>
                </a:path>
              </a:pathLst>
            </a:custGeom>
            <a:solidFill>
              <a:srgbClr val="A2B969">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75" name="Shape">
              <a:extLst>
                <a:ext uri="{FF2B5EF4-FFF2-40B4-BE49-F238E27FC236}">
                  <a16:creationId xmlns:a16="http://schemas.microsoft.com/office/drawing/2014/main" id="{A22FFA14-E764-7F08-C43D-E7292CF3C3B8}"/>
                </a:ext>
              </a:extLst>
            </p:cNvPr>
            <p:cNvSpPr/>
            <p:nvPr/>
          </p:nvSpPr>
          <p:spPr>
            <a:xfrm>
              <a:off x="6315710" y="4370678"/>
              <a:ext cx="2477770" cy="1046481"/>
            </a:xfrm>
            <a:custGeom>
              <a:avLst/>
              <a:gdLst/>
              <a:ahLst/>
              <a:cxnLst>
                <a:cxn ang="0">
                  <a:pos x="wd2" y="hd2"/>
                </a:cxn>
                <a:cxn ang="5400000">
                  <a:pos x="wd2" y="hd2"/>
                </a:cxn>
                <a:cxn ang="10800000">
                  <a:pos x="wd2" y="hd2"/>
                </a:cxn>
                <a:cxn ang="16200000">
                  <a:pos x="wd2" y="hd2"/>
                </a:cxn>
              </a:cxnLst>
              <a:rect l="0" t="0" r="r" b="b"/>
              <a:pathLst>
                <a:path w="21600" h="21600" extrusionOk="0">
                  <a:moveTo>
                    <a:pt x="15389" y="12845"/>
                  </a:moveTo>
                  <a:lnTo>
                    <a:pt x="16330" y="2543"/>
                  </a:lnTo>
                  <a:cubicBezTo>
                    <a:pt x="15887" y="3093"/>
                    <a:pt x="15378" y="3408"/>
                    <a:pt x="14835" y="3408"/>
                  </a:cubicBezTo>
                  <a:lnTo>
                    <a:pt x="9632" y="3408"/>
                  </a:lnTo>
                  <a:cubicBezTo>
                    <a:pt x="8005" y="3408"/>
                    <a:pt x="6466" y="2202"/>
                    <a:pt x="5170" y="0"/>
                  </a:cubicBezTo>
                  <a:lnTo>
                    <a:pt x="0" y="0"/>
                  </a:lnTo>
                  <a:lnTo>
                    <a:pt x="0" y="13526"/>
                  </a:lnTo>
                  <a:cubicBezTo>
                    <a:pt x="2712" y="18743"/>
                    <a:pt x="6067" y="21600"/>
                    <a:pt x="9621" y="21600"/>
                  </a:cubicBezTo>
                  <a:lnTo>
                    <a:pt x="14824" y="21600"/>
                  </a:lnTo>
                  <a:cubicBezTo>
                    <a:pt x="17382" y="21600"/>
                    <a:pt x="19740" y="19503"/>
                    <a:pt x="21600" y="15990"/>
                  </a:cubicBezTo>
                  <a:lnTo>
                    <a:pt x="15389" y="12845"/>
                  </a:ln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6" name="Shape">
              <a:extLst>
                <a:ext uri="{FF2B5EF4-FFF2-40B4-BE49-F238E27FC236}">
                  <a16:creationId xmlns:a16="http://schemas.microsoft.com/office/drawing/2014/main" id="{66E559A7-4113-FE67-3990-E2BCE179C1A5}"/>
                </a:ext>
              </a:extLst>
            </p:cNvPr>
            <p:cNvSpPr/>
            <p:nvPr/>
          </p:nvSpPr>
          <p:spPr>
            <a:xfrm>
              <a:off x="4118610" y="2922878"/>
              <a:ext cx="1463040" cy="881381"/>
            </a:xfrm>
            <a:custGeom>
              <a:avLst/>
              <a:gdLst/>
              <a:ahLst/>
              <a:cxnLst>
                <a:cxn ang="0">
                  <a:pos x="wd2" y="hd2"/>
                </a:cxn>
                <a:cxn ang="5400000">
                  <a:pos x="wd2" y="hd2"/>
                </a:cxn>
                <a:cxn ang="10800000">
                  <a:pos x="wd2" y="hd2"/>
                </a:cxn>
                <a:cxn ang="16200000">
                  <a:pos x="wd2" y="hd2"/>
                </a:cxn>
              </a:cxnLst>
              <a:rect l="0" t="0" r="r" b="b"/>
              <a:pathLst>
                <a:path w="21600" h="21600" extrusionOk="0">
                  <a:moveTo>
                    <a:pt x="1125" y="0"/>
                  </a:moveTo>
                  <a:lnTo>
                    <a:pt x="7069" y="11485"/>
                  </a:lnTo>
                  <a:lnTo>
                    <a:pt x="0" y="21569"/>
                  </a:lnTo>
                  <a:cubicBezTo>
                    <a:pt x="244" y="21600"/>
                    <a:pt x="506" y="21600"/>
                    <a:pt x="750" y="21600"/>
                  </a:cubicBezTo>
                  <a:lnTo>
                    <a:pt x="21600" y="21600"/>
                  </a:lnTo>
                  <a:lnTo>
                    <a:pt x="21281" y="0"/>
                  </a:lnTo>
                  <a:lnTo>
                    <a:pt x="1125" y="0"/>
                  </a:lnTo>
                  <a:close/>
                </a:path>
              </a:pathLst>
            </a:custGeom>
            <a:solidFill>
              <a:srgbClr val="3A5C8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77" name="Shape">
              <a:extLst>
                <a:ext uri="{FF2B5EF4-FFF2-40B4-BE49-F238E27FC236}">
                  <a16:creationId xmlns:a16="http://schemas.microsoft.com/office/drawing/2014/main" id="{AA053D72-18D6-F6AB-895B-BF1381F984C5}"/>
                </a:ext>
              </a:extLst>
            </p:cNvPr>
            <p:cNvSpPr/>
            <p:nvPr/>
          </p:nvSpPr>
          <p:spPr>
            <a:xfrm>
              <a:off x="5617210" y="2033878"/>
              <a:ext cx="1172213" cy="2896870"/>
            </a:xfrm>
            <a:custGeom>
              <a:avLst/>
              <a:gdLst/>
              <a:ahLst/>
              <a:cxnLst>
                <a:cxn ang="0">
                  <a:pos x="wd2" y="hd2"/>
                </a:cxn>
                <a:cxn ang="5400000">
                  <a:pos x="wd2" y="hd2"/>
                </a:cxn>
                <a:cxn ang="10800000">
                  <a:pos x="wd2" y="hd2"/>
                </a:cxn>
                <a:cxn ang="16200000">
                  <a:pos x="wd2" y="hd2"/>
                </a:cxn>
              </a:cxnLst>
              <a:rect l="0" t="0" r="r" b="b"/>
              <a:pathLst>
                <a:path w="21600" h="21600" extrusionOk="0">
                  <a:moveTo>
                    <a:pt x="10952" y="16619"/>
                  </a:moveTo>
                  <a:lnTo>
                    <a:pt x="21600" y="16619"/>
                  </a:lnTo>
                  <a:cubicBezTo>
                    <a:pt x="19377" y="15653"/>
                    <a:pt x="17926" y="14460"/>
                    <a:pt x="17458" y="13172"/>
                  </a:cubicBezTo>
                  <a:lnTo>
                    <a:pt x="17200" y="6600"/>
                  </a:lnTo>
                  <a:cubicBezTo>
                    <a:pt x="16686" y="4157"/>
                    <a:pt x="14556" y="1903"/>
                    <a:pt x="11256" y="0"/>
                  </a:cubicBezTo>
                  <a:lnTo>
                    <a:pt x="0" y="0"/>
                  </a:lnTo>
                  <a:lnTo>
                    <a:pt x="0" y="5331"/>
                  </a:lnTo>
                  <a:cubicBezTo>
                    <a:pt x="374" y="5739"/>
                    <a:pt x="655" y="6155"/>
                    <a:pt x="842" y="6600"/>
                  </a:cubicBezTo>
                  <a:lnTo>
                    <a:pt x="1123" y="13172"/>
                  </a:lnTo>
                  <a:cubicBezTo>
                    <a:pt x="1685" y="16259"/>
                    <a:pt x="4914" y="19138"/>
                    <a:pt x="10367" y="21373"/>
                  </a:cubicBezTo>
                  <a:cubicBezTo>
                    <a:pt x="10554" y="21448"/>
                    <a:pt x="10765" y="21524"/>
                    <a:pt x="10952" y="21600"/>
                  </a:cubicBezTo>
                  <a:lnTo>
                    <a:pt x="10952" y="16619"/>
                  </a:lnTo>
                  <a:close/>
                </a:path>
              </a:pathLst>
            </a:custGeom>
            <a:solidFill>
              <a:schemeClr val="accent3">
                <a:lumMod val="75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CCCC"/>
                </a:solidFill>
                <a:effectLst/>
                <a:uLnTx/>
                <a:uFillTx/>
                <a:latin typeface="Calibri" panose="020F0502020204030204"/>
              </a:endParaRPr>
            </a:p>
          </p:txBody>
        </p:sp>
        <p:sp>
          <p:nvSpPr>
            <p:cNvPr id="78" name="TextBox 77">
              <a:extLst>
                <a:ext uri="{FF2B5EF4-FFF2-40B4-BE49-F238E27FC236}">
                  <a16:creationId xmlns:a16="http://schemas.microsoft.com/office/drawing/2014/main" id="{2D3BA6DA-9700-93D7-9E7C-ABACE744B46D}"/>
                </a:ext>
              </a:extLst>
            </p:cNvPr>
            <p:cNvSpPr txBox="1"/>
            <p:nvPr/>
          </p:nvSpPr>
          <p:spPr>
            <a:xfrm>
              <a:off x="5675762" y="2046578"/>
              <a:ext cx="504957" cy="694269"/>
            </a:xfrm>
            <a:prstGeom prst="rect">
              <a:avLst/>
            </a:prstGeom>
            <a:noFill/>
          </p:spPr>
          <p:txBody>
            <a:bodyPr wrap="none" rtlCol="0">
              <a:spAutoFit/>
            </a:bodyPr>
            <a:lstStyle/>
            <a:p>
              <a:pPr algn="ctr" defTabSz="914400"/>
              <a:r>
                <a:rPr lang="en-US" sz="2800" b="1" dirty="0">
                  <a:solidFill>
                    <a:prstClr val="black">
                      <a:lumMod val="85000"/>
                      <a:lumOff val="15000"/>
                    </a:prstClr>
                  </a:solidFill>
                  <a:latin typeface="Calibri" panose="020F0502020204030204"/>
                </a:rPr>
                <a:t>5</a:t>
              </a:r>
            </a:p>
          </p:txBody>
        </p:sp>
        <p:sp>
          <p:nvSpPr>
            <p:cNvPr id="79" name="TextBox 78">
              <a:extLst>
                <a:ext uri="{FF2B5EF4-FFF2-40B4-BE49-F238E27FC236}">
                  <a16:creationId xmlns:a16="http://schemas.microsoft.com/office/drawing/2014/main" id="{B0E6728A-B0C5-C3B3-CD4D-6CB9F8FACD8D}"/>
                </a:ext>
              </a:extLst>
            </p:cNvPr>
            <p:cNvSpPr txBox="1"/>
            <p:nvPr/>
          </p:nvSpPr>
          <p:spPr>
            <a:xfrm>
              <a:off x="3806008" y="1507082"/>
              <a:ext cx="367408" cy="523220"/>
            </a:xfrm>
            <a:prstGeom prst="rect">
              <a:avLst/>
            </a:prstGeom>
            <a:noFill/>
          </p:spPr>
          <p:txBody>
            <a:bodyPr wrap="none" rtlCol="0">
              <a:spAutoFit/>
            </a:bodyPr>
            <a:lstStyle/>
            <a:p>
              <a:pPr algn="ctr" defTabSz="914400"/>
              <a:r>
                <a:rPr lang="en-US" sz="2800" b="1" dirty="0">
                  <a:solidFill>
                    <a:prstClr val="white"/>
                  </a:solidFill>
                  <a:latin typeface="Calibri" panose="020F0502020204030204"/>
                </a:rPr>
                <a:t>1</a:t>
              </a:r>
            </a:p>
          </p:txBody>
        </p:sp>
        <p:sp>
          <p:nvSpPr>
            <p:cNvPr id="80" name="TextBox 79">
              <a:extLst>
                <a:ext uri="{FF2B5EF4-FFF2-40B4-BE49-F238E27FC236}">
                  <a16:creationId xmlns:a16="http://schemas.microsoft.com/office/drawing/2014/main" id="{D70242F5-5355-C530-D64D-5E70332AF5A9}"/>
                </a:ext>
              </a:extLst>
            </p:cNvPr>
            <p:cNvSpPr txBox="1"/>
            <p:nvPr/>
          </p:nvSpPr>
          <p:spPr>
            <a:xfrm>
              <a:off x="3751144" y="3079850"/>
              <a:ext cx="367408" cy="523220"/>
            </a:xfrm>
            <a:prstGeom prst="rect">
              <a:avLst/>
            </a:prstGeom>
            <a:noFill/>
          </p:spPr>
          <p:txBody>
            <a:bodyPr wrap="none" rtlCol="0">
              <a:spAutoFit/>
            </a:bodyPr>
            <a:lstStyle/>
            <a:p>
              <a:pPr algn="ctr" defTabSz="914400"/>
              <a:r>
                <a:rPr lang="en-US" sz="2800" b="1" dirty="0">
                  <a:solidFill>
                    <a:prstClr val="black">
                      <a:lumMod val="85000"/>
                      <a:lumOff val="15000"/>
                    </a:prstClr>
                  </a:solidFill>
                  <a:latin typeface="Calibri" panose="020F0502020204030204"/>
                </a:rPr>
                <a:t>2</a:t>
              </a:r>
            </a:p>
          </p:txBody>
        </p:sp>
        <p:sp>
          <p:nvSpPr>
            <p:cNvPr id="81" name="TextBox 80">
              <a:extLst>
                <a:ext uri="{FF2B5EF4-FFF2-40B4-BE49-F238E27FC236}">
                  <a16:creationId xmlns:a16="http://schemas.microsoft.com/office/drawing/2014/main" id="{BAF148F9-E6B8-B8DD-D5FF-55F88B2141A6}"/>
                </a:ext>
              </a:extLst>
            </p:cNvPr>
            <p:cNvSpPr txBox="1"/>
            <p:nvPr/>
          </p:nvSpPr>
          <p:spPr>
            <a:xfrm>
              <a:off x="5058736" y="3079850"/>
              <a:ext cx="367408" cy="523220"/>
            </a:xfrm>
            <a:prstGeom prst="rect">
              <a:avLst/>
            </a:prstGeom>
            <a:noFill/>
          </p:spPr>
          <p:txBody>
            <a:bodyPr wrap="none" rtlCol="0">
              <a:spAutoFit/>
            </a:bodyPr>
            <a:lstStyle/>
            <a:p>
              <a:pPr algn="ctr" defTabSz="914400"/>
              <a:r>
                <a:rPr lang="en-US" sz="2800" b="1" dirty="0">
                  <a:solidFill>
                    <a:prstClr val="white"/>
                  </a:solidFill>
                  <a:latin typeface="Calibri" panose="020F0502020204030204"/>
                </a:rPr>
                <a:t>3</a:t>
              </a:r>
            </a:p>
          </p:txBody>
        </p:sp>
        <p:sp>
          <p:nvSpPr>
            <p:cNvPr id="82" name="TextBox 81">
              <a:extLst>
                <a:ext uri="{FF2B5EF4-FFF2-40B4-BE49-F238E27FC236}">
                  <a16:creationId xmlns:a16="http://schemas.microsoft.com/office/drawing/2014/main" id="{DBE8E89F-2498-33C7-ECB9-2867AD026DB3}"/>
                </a:ext>
              </a:extLst>
            </p:cNvPr>
            <p:cNvSpPr txBox="1"/>
            <p:nvPr/>
          </p:nvSpPr>
          <p:spPr>
            <a:xfrm>
              <a:off x="7509328" y="3079850"/>
              <a:ext cx="367408" cy="523220"/>
            </a:xfrm>
            <a:prstGeom prst="rect">
              <a:avLst/>
            </a:prstGeom>
            <a:noFill/>
          </p:spPr>
          <p:txBody>
            <a:bodyPr wrap="none" rtlCol="0">
              <a:spAutoFit/>
            </a:bodyPr>
            <a:lstStyle/>
            <a:p>
              <a:pPr algn="ctr" defTabSz="914400"/>
              <a:r>
                <a:rPr lang="en-US" sz="2800" b="1" dirty="0">
                  <a:solidFill>
                    <a:prstClr val="white"/>
                  </a:solidFill>
                  <a:latin typeface="Calibri" panose="020F0502020204030204"/>
                </a:rPr>
                <a:t>6</a:t>
              </a:r>
            </a:p>
          </p:txBody>
        </p:sp>
        <p:sp>
          <p:nvSpPr>
            <p:cNvPr id="83" name="TextBox 82">
              <a:extLst>
                <a:ext uri="{FF2B5EF4-FFF2-40B4-BE49-F238E27FC236}">
                  <a16:creationId xmlns:a16="http://schemas.microsoft.com/office/drawing/2014/main" id="{3BB096B5-7057-172F-9CE9-3FA5BF3D0839}"/>
                </a:ext>
              </a:extLst>
            </p:cNvPr>
            <p:cNvSpPr txBox="1"/>
            <p:nvPr/>
          </p:nvSpPr>
          <p:spPr>
            <a:xfrm>
              <a:off x="8496880" y="4369154"/>
              <a:ext cx="367408" cy="523220"/>
            </a:xfrm>
            <a:prstGeom prst="rect">
              <a:avLst/>
            </a:prstGeom>
            <a:noFill/>
          </p:spPr>
          <p:txBody>
            <a:bodyPr wrap="none" rtlCol="0">
              <a:spAutoFit/>
            </a:bodyPr>
            <a:lstStyle/>
            <a:p>
              <a:pPr algn="ctr" defTabSz="914400"/>
              <a:r>
                <a:rPr lang="en-US" sz="2800" b="1" dirty="0">
                  <a:solidFill>
                    <a:prstClr val="white"/>
                  </a:solidFill>
                  <a:latin typeface="Calibri" panose="020F0502020204030204"/>
                </a:rPr>
                <a:t>7</a:t>
              </a:r>
            </a:p>
          </p:txBody>
        </p:sp>
        <p:sp>
          <p:nvSpPr>
            <p:cNvPr id="84" name="TextBox 83">
              <a:extLst>
                <a:ext uri="{FF2B5EF4-FFF2-40B4-BE49-F238E27FC236}">
                  <a16:creationId xmlns:a16="http://schemas.microsoft.com/office/drawing/2014/main" id="{004BBCEA-54FB-5661-EA05-DFB697BCC79D}"/>
                </a:ext>
              </a:extLst>
            </p:cNvPr>
            <p:cNvSpPr txBox="1"/>
            <p:nvPr/>
          </p:nvSpPr>
          <p:spPr>
            <a:xfrm>
              <a:off x="6485200" y="4442306"/>
              <a:ext cx="367408" cy="523220"/>
            </a:xfrm>
            <a:prstGeom prst="rect">
              <a:avLst/>
            </a:prstGeom>
            <a:noFill/>
          </p:spPr>
          <p:txBody>
            <a:bodyPr wrap="none" rtlCol="0">
              <a:spAutoFit/>
            </a:bodyPr>
            <a:lstStyle/>
            <a:p>
              <a:pPr algn="ctr" defTabSz="914400"/>
              <a:r>
                <a:rPr lang="en-US" sz="2800" b="1" dirty="0">
                  <a:solidFill>
                    <a:prstClr val="black">
                      <a:lumMod val="85000"/>
                      <a:lumOff val="15000"/>
                    </a:prstClr>
                  </a:solidFill>
                  <a:latin typeface="Calibri" panose="020F0502020204030204"/>
                </a:rPr>
                <a:t>4</a:t>
              </a:r>
            </a:p>
          </p:txBody>
        </p:sp>
      </p:grpSp>
      <p:sp>
        <p:nvSpPr>
          <p:cNvPr id="95" name="TextBox 94">
            <a:extLst>
              <a:ext uri="{FF2B5EF4-FFF2-40B4-BE49-F238E27FC236}">
                <a16:creationId xmlns:a16="http://schemas.microsoft.com/office/drawing/2014/main" id="{782853EF-E25B-A90B-B05F-B260479E70E5}"/>
              </a:ext>
            </a:extLst>
          </p:cNvPr>
          <p:cNvSpPr txBox="1"/>
          <p:nvPr/>
        </p:nvSpPr>
        <p:spPr>
          <a:xfrm>
            <a:off x="761171" y="160297"/>
            <a:ext cx="8820727" cy="523220"/>
          </a:xfrm>
          <a:prstGeom prst="rect">
            <a:avLst/>
          </a:prstGeom>
          <a:noFill/>
        </p:spPr>
        <p:txBody>
          <a:bodyPr wrap="square" rtlCol="0">
            <a:spAutoFit/>
          </a:bodyPr>
          <a:lstStyle/>
          <a:p>
            <a:r>
              <a:rPr lang="en-US" sz="2800" b="1" u="sng" dirty="0">
                <a:latin typeface="DM Sans" pitchFamily="2" charset="0"/>
              </a:rPr>
              <a:t>Overview of AI Techniques in Demand Prediction:</a:t>
            </a:r>
          </a:p>
        </p:txBody>
      </p:sp>
      <p:pic>
        <p:nvPicPr>
          <p:cNvPr id="97" name="Picture 96" descr="A magnifying glass and a piece of paper&#10;&#10;Description automatically generated">
            <a:extLst>
              <a:ext uri="{FF2B5EF4-FFF2-40B4-BE49-F238E27FC236}">
                <a16:creationId xmlns:a16="http://schemas.microsoft.com/office/drawing/2014/main" id="{483FF738-D46E-91A4-2C16-698AA83124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99" y="101326"/>
            <a:ext cx="535154" cy="535154"/>
          </a:xfrm>
          <a:prstGeom prst="rect">
            <a:avLst/>
          </a:prstGeom>
        </p:spPr>
      </p:pic>
    </p:spTree>
    <p:extLst>
      <p:ext uri="{BB962C8B-B14F-4D97-AF65-F5344CB8AC3E}">
        <p14:creationId xmlns:p14="http://schemas.microsoft.com/office/powerpoint/2010/main" val="424543283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6586629-485E-233E-C18B-BC2BCF05F1EA}"/>
              </a:ext>
            </a:extLst>
          </p:cNvPr>
          <p:cNvSpPr txBox="1">
            <a:spLocks/>
          </p:cNvSpPr>
          <p:nvPr/>
        </p:nvSpPr>
        <p:spPr>
          <a:xfrm>
            <a:off x="1008622" y="404604"/>
            <a:ext cx="8303838" cy="523220"/>
          </a:xfrm>
          <a:prstGeom prst="rect">
            <a:avLst/>
          </a:prstGeom>
        </p:spPr>
        <p:txBody>
          <a:bodyPr wrap="square" anchor="t" anchorCtr="0">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tx1"/>
                </a:solidFill>
                <a:latin typeface="DM Sans" pitchFamily="2" charset="0"/>
                <a:ea typeface="Times New Roman" panose="02020603050405020304" pitchFamily="18" charset="0"/>
                <a:cs typeface="Arial" panose="020B0604020202020204" pitchFamily="34" charset="0"/>
              </a:rPr>
              <a:t>Methodology:</a:t>
            </a:r>
            <a:endParaRPr lang="en-US" sz="2800" u="sng" dirty="0">
              <a:solidFill>
                <a:schemeClr val="tx1"/>
              </a:solidFill>
              <a:latin typeface="DM Sans" pitchFamily="2" charset="0"/>
            </a:endParaRPr>
          </a:p>
        </p:txBody>
      </p:sp>
      <p:sp>
        <p:nvSpPr>
          <p:cNvPr id="3" name="TextBox 2">
            <a:extLst>
              <a:ext uri="{FF2B5EF4-FFF2-40B4-BE49-F238E27FC236}">
                <a16:creationId xmlns:a16="http://schemas.microsoft.com/office/drawing/2014/main" id="{94BC01E2-0E17-F4D8-36F8-6FB43C5BB4A2}"/>
              </a:ext>
            </a:extLst>
          </p:cNvPr>
          <p:cNvSpPr txBox="1"/>
          <p:nvPr/>
        </p:nvSpPr>
        <p:spPr>
          <a:xfrm>
            <a:off x="1155966" y="608155"/>
            <a:ext cx="3716340" cy="5909310"/>
          </a:xfrm>
          <a:prstGeom prst="rect">
            <a:avLst/>
          </a:prstGeom>
          <a:noFill/>
        </p:spPr>
        <p:txBody>
          <a:bodyPr wrap="square" rtlCol="0">
            <a:spAutoFit/>
          </a:bodyPr>
          <a:lstStyle/>
          <a:p>
            <a:pPr marL="285750" indent="-285750">
              <a:buFont typeface="Wingdings" panose="05000000000000000000" pitchFamily="2" charset="2"/>
              <a:buChar char="v"/>
            </a:pPr>
            <a:endParaRPr lang="ar-EG" sz="1800" b="1" kern="0" dirty="0">
              <a:effectLst/>
              <a:latin typeface="DM Sans" pitchFamily="2" charset="0"/>
              <a:ea typeface="Times New Roman" panose="02020603050405020304" pitchFamily="18" charset="0"/>
            </a:endParaRPr>
          </a:p>
          <a:p>
            <a:endParaRPr lang="ar-EG"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en-US"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r>
              <a:rPr lang="en-US" sz="1800" b="1" kern="0" dirty="0">
                <a:effectLst/>
                <a:latin typeface="DM Sans" pitchFamily="2" charset="0"/>
                <a:ea typeface="Times New Roman" panose="02020603050405020304" pitchFamily="18" charset="0"/>
              </a:rPr>
              <a:t>Data Merging</a:t>
            </a:r>
            <a:endParaRPr lang="ar-EG"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ar-EG" sz="1800" b="1" kern="0" dirty="0">
              <a:effectLst/>
              <a:latin typeface="DM Sans" pitchFamily="2" charset="0"/>
              <a:ea typeface="Times New Roman" panose="02020603050405020304" pitchFamily="18" charset="0"/>
            </a:endParaRPr>
          </a:p>
          <a:p>
            <a:endParaRPr lang="en-US" sz="1800" b="1" kern="0" dirty="0">
              <a:effectLst/>
              <a:latin typeface="DM Sans" pitchFamily="2" charset="0"/>
              <a:ea typeface="Times New Roman" panose="02020603050405020304" pitchFamily="18" charset="0"/>
            </a:endParaRPr>
          </a:p>
          <a:p>
            <a:endParaRPr lang="en-US"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r>
              <a:rPr lang="en-US" sz="1800" b="1" kern="0" dirty="0">
                <a:effectLst/>
                <a:latin typeface="DM Sans" pitchFamily="2" charset="0"/>
                <a:ea typeface="Times New Roman" panose="02020603050405020304" pitchFamily="18" charset="0"/>
              </a:rPr>
              <a:t>Feature Selection</a:t>
            </a:r>
            <a:endParaRPr lang="ar-EG"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en-US" b="1" kern="0" dirty="0">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ar-EG" b="1" kern="0" dirty="0">
              <a:latin typeface="DM Sans" pitchFamily="2" charset="0"/>
              <a:ea typeface="Times New Roman" panose="02020603050405020304" pitchFamily="18" charset="0"/>
            </a:endParaRPr>
          </a:p>
          <a:p>
            <a:endParaRPr lang="en-US" b="1" kern="0" dirty="0">
              <a:latin typeface="DM Sans" pitchFamily="2" charset="0"/>
              <a:ea typeface="Times New Roman" panose="02020603050405020304" pitchFamily="18" charset="0"/>
            </a:endParaRPr>
          </a:p>
          <a:p>
            <a:pPr marL="285750" indent="-285750">
              <a:buFont typeface="Wingdings" panose="05000000000000000000" pitchFamily="2" charset="2"/>
              <a:buChar char="v"/>
            </a:pPr>
            <a:r>
              <a:rPr lang="en-US" sz="1800" b="1" kern="0" dirty="0">
                <a:effectLst/>
                <a:latin typeface="DM Sans" pitchFamily="2" charset="0"/>
                <a:ea typeface="Times New Roman" panose="02020603050405020304" pitchFamily="18" charset="0"/>
              </a:rPr>
              <a:t>Standardization</a:t>
            </a:r>
            <a:endParaRPr lang="ar-EG"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ar-EG" sz="1800" b="1" kern="0" dirty="0">
              <a:effectLst/>
              <a:latin typeface="DM Sans" pitchFamily="2" charset="0"/>
              <a:ea typeface="Times New Roman" panose="02020603050405020304" pitchFamily="18" charset="0"/>
            </a:endParaRPr>
          </a:p>
          <a:p>
            <a:endParaRPr lang="en-US" sz="1800" b="1" kern="0" dirty="0">
              <a:effectLst/>
              <a:latin typeface="DM Sans" pitchFamily="2" charset="0"/>
              <a:ea typeface="Times New Roman" panose="02020603050405020304" pitchFamily="18" charset="0"/>
            </a:endParaRPr>
          </a:p>
          <a:p>
            <a:endParaRPr lang="en-US"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r>
              <a:rPr lang="en-US" sz="1800" b="1" kern="0" dirty="0">
                <a:effectLst/>
                <a:latin typeface="DM Sans" pitchFamily="2" charset="0"/>
                <a:ea typeface="Times New Roman" panose="02020603050405020304" pitchFamily="18" charset="0"/>
              </a:rPr>
              <a:t>Splitting the Data</a:t>
            </a:r>
            <a:endParaRPr lang="ar-EG" b="1" kern="0" dirty="0">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en-US" sz="1800" b="1" kern="0" dirty="0">
              <a:effectLst/>
              <a:latin typeface="DM Sans" pitchFamily="2" charset="0"/>
              <a:ea typeface="Times New Roman" panose="02020603050405020304" pitchFamily="18" charset="0"/>
            </a:endParaRPr>
          </a:p>
          <a:p>
            <a:endParaRPr lang="en-US"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r>
              <a:rPr lang="en-US" sz="1800" b="1" kern="0" dirty="0">
                <a:effectLst/>
                <a:latin typeface="DM Sans" pitchFamily="2" charset="0"/>
                <a:ea typeface="Times New Roman" panose="02020603050405020304" pitchFamily="18" charset="0"/>
              </a:rPr>
              <a:t>Data Availability</a:t>
            </a:r>
            <a:endParaRPr lang="ar-EG" sz="1800" b="1" kern="0" dirty="0">
              <a:effectLst/>
              <a:latin typeface="DM Sans" pitchFamily="2" charset="0"/>
              <a:ea typeface="Times New Roman" panose="02020603050405020304" pitchFamily="18" charset="0"/>
            </a:endParaRPr>
          </a:p>
          <a:p>
            <a:pPr marL="285750" indent="-285750">
              <a:buFont typeface="Wingdings" panose="05000000000000000000" pitchFamily="2" charset="2"/>
              <a:buChar char="v"/>
            </a:pPr>
            <a:endParaRPr lang="ar-EG" b="1" kern="0" dirty="0">
              <a:latin typeface="DM Sans" pitchFamily="2" charset="0"/>
            </a:endParaRPr>
          </a:p>
          <a:p>
            <a:pPr marL="285750" indent="-285750">
              <a:buFont typeface="Wingdings" panose="05000000000000000000" pitchFamily="2" charset="2"/>
              <a:buChar char="v"/>
            </a:pPr>
            <a:endParaRPr lang="en-US" b="1" dirty="0">
              <a:latin typeface="DM Sans" pitchFamily="2" charset="0"/>
            </a:endParaRPr>
          </a:p>
        </p:txBody>
      </p:sp>
      <p:pic>
        <p:nvPicPr>
          <p:cNvPr id="4" name="Picture 3">
            <a:extLst>
              <a:ext uri="{FF2B5EF4-FFF2-40B4-BE49-F238E27FC236}">
                <a16:creationId xmlns:a16="http://schemas.microsoft.com/office/drawing/2014/main" id="{3920FFD9-DBA3-E8FB-1EE3-8E3FA66037A0}"/>
              </a:ext>
            </a:extLst>
          </p:cNvPr>
          <p:cNvPicPr>
            <a:picLocks noChangeAspect="1"/>
          </p:cNvPicPr>
          <p:nvPr/>
        </p:nvPicPr>
        <p:blipFill>
          <a:blip r:embed="rId2"/>
          <a:stretch>
            <a:fillRect/>
          </a:stretch>
        </p:blipFill>
        <p:spPr>
          <a:xfrm>
            <a:off x="4979165" y="1214582"/>
            <a:ext cx="5496733" cy="960895"/>
          </a:xfrm>
          <a:prstGeom prst="rect">
            <a:avLst/>
          </a:prstGeom>
        </p:spPr>
      </p:pic>
      <p:pic>
        <p:nvPicPr>
          <p:cNvPr id="5" name="Picture 4">
            <a:extLst>
              <a:ext uri="{FF2B5EF4-FFF2-40B4-BE49-F238E27FC236}">
                <a16:creationId xmlns:a16="http://schemas.microsoft.com/office/drawing/2014/main" id="{8F7D1F93-F60F-B074-2D93-B81C389C44E1}"/>
              </a:ext>
            </a:extLst>
          </p:cNvPr>
          <p:cNvPicPr>
            <a:picLocks noChangeAspect="1"/>
          </p:cNvPicPr>
          <p:nvPr/>
        </p:nvPicPr>
        <p:blipFill rotWithShape="1">
          <a:blip r:embed="rId3"/>
          <a:srcRect l="1" r="59623"/>
          <a:stretch/>
        </p:blipFill>
        <p:spPr>
          <a:xfrm>
            <a:off x="4979166" y="3461214"/>
            <a:ext cx="5496733" cy="960896"/>
          </a:xfrm>
          <a:prstGeom prst="rect">
            <a:avLst/>
          </a:prstGeom>
        </p:spPr>
      </p:pic>
      <p:pic>
        <p:nvPicPr>
          <p:cNvPr id="6" name="Picture 5">
            <a:extLst>
              <a:ext uri="{FF2B5EF4-FFF2-40B4-BE49-F238E27FC236}">
                <a16:creationId xmlns:a16="http://schemas.microsoft.com/office/drawing/2014/main" id="{1184D91A-1514-34FF-6AAA-C3320A7E565B}"/>
              </a:ext>
            </a:extLst>
          </p:cNvPr>
          <p:cNvPicPr>
            <a:picLocks noChangeAspect="1"/>
          </p:cNvPicPr>
          <p:nvPr/>
        </p:nvPicPr>
        <p:blipFill>
          <a:blip r:embed="rId4"/>
          <a:stretch>
            <a:fillRect/>
          </a:stretch>
        </p:blipFill>
        <p:spPr>
          <a:xfrm>
            <a:off x="4979165" y="4634125"/>
            <a:ext cx="5496734" cy="838762"/>
          </a:xfrm>
          <a:prstGeom prst="rect">
            <a:avLst/>
          </a:prstGeom>
        </p:spPr>
      </p:pic>
      <p:pic>
        <p:nvPicPr>
          <p:cNvPr id="7" name="Picture 6">
            <a:extLst>
              <a:ext uri="{FF2B5EF4-FFF2-40B4-BE49-F238E27FC236}">
                <a16:creationId xmlns:a16="http://schemas.microsoft.com/office/drawing/2014/main" id="{A3F561EB-22CC-85FD-96E3-D83909A8D5F1}"/>
              </a:ext>
            </a:extLst>
          </p:cNvPr>
          <p:cNvPicPr>
            <a:picLocks noChangeAspect="1"/>
          </p:cNvPicPr>
          <p:nvPr/>
        </p:nvPicPr>
        <p:blipFill rotWithShape="1">
          <a:blip r:embed="rId5"/>
          <a:srcRect r="34279"/>
          <a:stretch/>
        </p:blipFill>
        <p:spPr>
          <a:xfrm>
            <a:off x="4979166" y="2498864"/>
            <a:ext cx="5496734" cy="719219"/>
          </a:xfrm>
          <a:prstGeom prst="rect">
            <a:avLst/>
          </a:prstGeom>
        </p:spPr>
      </p:pic>
      <p:pic>
        <p:nvPicPr>
          <p:cNvPr id="8" name="Picture 7">
            <a:extLst>
              <a:ext uri="{FF2B5EF4-FFF2-40B4-BE49-F238E27FC236}">
                <a16:creationId xmlns:a16="http://schemas.microsoft.com/office/drawing/2014/main" id="{E4385BE7-2A64-3CB7-32AF-28B44D3AC8F8}"/>
              </a:ext>
            </a:extLst>
          </p:cNvPr>
          <p:cNvPicPr>
            <a:picLocks noChangeAspect="1"/>
          </p:cNvPicPr>
          <p:nvPr/>
        </p:nvPicPr>
        <p:blipFill>
          <a:blip r:embed="rId6"/>
          <a:stretch>
            <a:fillRect/>
          </a:stretch>
        </p:blipFill>
        <p:spPr>
          <a:xfrm>
            <a:off x="4979165" y="5569823"/>
            <a:ext cx="5496734" cy="428625"/>
          </a:xfrm>
          <a:prstGeom prst="rect">
            <a:avLst/>
          </a:prstGeom>
        </p:spPr>
      </p:pic>
      <p:pic>
        <p:nvPicPr>
          <p:cNvPr id="10" name="Picture 9" descr="A black background with white and yellow gears and a check mark&#10;&#10;Description automatically generated">
            <a:extLst>
              <a:ext uri="{FF2B5EF4-FFF2-40B4-BE49-F238E27FC236}">
                <a16:creationId xmlns:a16="http://schemas.microsoft.com/office/drawing/2014/main" id="{C108A428-8399-B823-531C-D1DC5A6C0B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 y="316619"/>
            <a:ext cx="611205" cy="611205"/>
          </a:xfrm>
          <a:prstGeom prst="rect">
            <a:avLst/>
          </a:prstGeom>
        </p:spPr>
      </p:pic>
      <p:pic>
        <p:nvPicPr>
          <p:cNvPr id="14" name="Picture 13">
            <a:extLst>
              <a:ext uri="{FF2B5EF4-FFF2-40B4-BE49-F238E27FC236}">
                <a16:creationId xmlns:a16="http://schemas.microsoft.com/office/drawing/2014/main" id="{BFE3D1E2-D733-9CCE-AA3C-0F433FAA34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9148" y="1414297"/>
            <a:ext cx="457200" cy="457200"/>
          </a:xfrm>
          <a:prstGeom prst="rect">
            <a:avLst/>
          </a:prstGeom>
        </p:spPr>
      </p:pic>
      <p:pic>
        <p:nvPicPr>
          <p:cNvPr id="16" name="Picture 15">
            <a:extLst>
              <a:ext uri="{FF2B5EF4-FFF2-40B4-BE49-F238E27FC236}">
                <a16:creationId xmlns:a16="http://schemas.microsoft.com/office/drawing/2014/main" id="{0092405F-4C7D-9119-EC66-3380884CA4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2339" y="3534158"/>
            <a:ext cx="457200" cy="457200"/>
          </a:xfrm>
          <a:prstGeom prst="rect">
            <a:avLst/>
          </a:prstGeom>
        </p:spPr>
      </p:pic>
      <p:pic>
        <p:nvPicPr>
          <p:cNvPr id="18" name="Picture 17">
            <a:extLst>
              <a:ext uri="{FF2B5EF4-FFF2-40B4-BE49-F238E27FC236}">
                <a16:creationId xmlns:a16="http://schemas.microsoft.com/office/drawing/2014/main" id="{D510A35A-EDBD-3F03-4308-AC91964FB0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9148" y="2450969"/>
            <a:ext cx="457200" cy="457200"/>
          </a:xfrm>
          <a:prstGeom prst="rect">
            <a:avLst/>
          </a:prstGeom>
        </p:spPr>
      </p:pic>
      <p:pic>
        <p:nvPicPr>
          <p:cNvPr id="20" name="Picture 19">
            <a:extLst>
              <a:ext uri="{FF2B5EF4-FFF2-40B4-BE49-F238E27FC236}">
                <a16:creationId xmlns:a16="http://schemas.microsoft.com/office/drawing/2014/main" id="{FDFE2890-5A78-C834-6232-1EC79CE014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9148" y="4608662"/>
            <a:ext cx="457200" cy="457200"/>
          </a:xfrm>
          <a:prstGeom prst="rect">
            <a:avLst/>
          </a:prstGeom>
        </p:spPr>
      </p:pic>
      <p:pic>
        <p:nvPicPr>
          <p:cNvPr id="22" name="Picture 21">
            <a:extLst>
              <a:ext uri="{FF2B5EF4-FFF2-40B4-BE49-F238E27FC236}">
                <a16:creationId xmlns:a16="http://schemas.microsoft.com/office/drawing/2014/main" id="{E762856A-A503-7AE8-B9C7-30674209A6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9148" y="5463251"/>
            <a:ext cx="457200" cy="457200"/>
          </a:xfrm>
          <a:prstGeom prst="rect">
            <a:avLst/>
          </a:prstGeom>
        </p:spPr>
      </p:pic>
    </p:spTree>
    <p:extLst>
      <p:ext uri="{BB962C8B-B14F-4D97-AF65-F5344CB8AC3E}">
        <p14:creationId xmlns:p14="http://schemas.microsoft.com/office/powerpoint/2010/main" val="392293812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5E2F-061A-D4F2-4465-B99168534952}"/>
              </a:ext>
            </a:extLst>
          </p:cNvPr>
          <p:cNvSpPr txBox="1">
            <a:spLocks/>
          </p:cNvSpPr>
          <p:nvPr/>
        </p:nvSpPr>
        <p:spPr>
          <a:xfrm>
            <a:off x="540027" y="365125"/>
            <a:ext cx="7868478" cy="529397"/>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Model Training and Evaluation – (Continued)</a:t>
            </a:r>
          </a:p>
        </p:txBody>
      </p:sp>
      <p:pic>
        <p:nvPicPr>
          <p:cNvPr id="4" name="Picture 3">
            <a:extLst>
              <a:ext uri="{FF2B5EF4-FFF2-40B4-BE49-F238E27FC236}">
                <a16:creationId xmlns:a16="http://schemas.microsoft.com/office/drawing/2014/main" id="{00E43FB7-68AE-8BB7-D5E3-45B01B4C9C65}"/>
              </a:ext>
            </a:extLst>
          </p:cNvPr>
          <p:cNvPicPr>
            <a:picLocks noChangeAspect="1"/>
          </p:cNvPicPr>
          <p:nvPr/>
        </p:nvPicPr>
        <p:blipFill>
          <a:blip r:embed="rId2"/>
          <a:stretch>
            <a:fillRect/>
          </a:stretch>
        </p:blipFill>
        <p:spPr>
          <a:xfrm>
            <a:off x="5723023" y="2498725"/>
            <a:ext cx="5943600" cy="3994150"/>
          </a:xfrm>
          <a:prstGeom prst="rect">
            <a:avLst/>
          </a:prstGeom>
        </p:spPr>
      </p:pic>
      <p:sp>
        <p:nvSpPr>
          <p:cNvPr id="5" name="TextBox 4">
            <a:extLst>
              <a:ext uri="{FF2B5EF4-FFF2-40B4-BE49-F238E27FC236}">
                <a16:creationId xmlns:a16="http://schemas.microsoft.com/office/drawing/2014/main" id="{7F37F54D-3C51-7B94-DBB1-A1498251CA2C}"/>
              </a:ext>
            </a:extLst>
          </p:cNvPr>
          <p:cNvSpPr txBox="1"/>
          <p:nvPr/>
        </p:nvSpPr>
        <p:spPr>
          <a:xfrm>
            <a:off x="6481011" y="1909011"/>
            <a:ext cx="4604084" cy="369332"/>
          </a:xfrm>
          <a:prstGeom prst="rect">
            <a:avLst/>
          </a:prstGeom>
          <a:noFill/>
        </p:spPr>
        <p:txBody>
          <a:bodyPr wrap="square" rtlCol="0">
            <a:spAutoFit/>
          </a:bodyPr>
          <a:lstStyle/>
          <a:p>
            <a:pPr algn="ctr"/>
            <a:r>
              <a:rPr lang="en-US" sz="1800" dirty="0">
                <a:effectLst/>
                <a:latin typeface="DM Sans" pitchFamily="2" charset="0"/>
                <a:ea typeface="Aptos" panose="020B0004020202020204" pitchFamily="34" charset="0"/>
                <a:cs typeface="Arial" panose="020B0604020202020204" pitchFamily="34" charset="0"/>
              </a:rPr>
              <a:t>Hyperparameter Tuning Parameters</a:t>
            </a:r>
            <a:endParaRPr lang="en-US" dirty="0">
              <a:latin typeface="DM Sans" pitchFamily="2" charset="0"/>
            </a:endParaRPr>
          </a:p>
        </p:txBody>
      </p:sp>
      <p:sp>
        <p:nvSpPr>
          <p:cNvPr id="6" name="TextBox 5">
            <a:extLst>
              <a:ext uri="{FF2B5EF4-FFF2-40B4-BE49-F238E27FC236}">
                <a16:creationId xmlns:a16="http://schemas.microsoft.com/office/drawing/2014/main" id="{BF43B300-BE45-E6AC-CA26-B5B0B528B2E5}"/>
              </a:ext>
            </a:extLst>
          </p:cNvPr>
          <p:cNvSpPr txBox="1"/>
          <p:nvPr/>
        </p:nvSpPr>
        <p:spPr>
          <a:xfrm>
            <a:off x="676709" y="1331495"/>
            <a:ext cx="4103838" cy="646331"/>
          </a:xfrm>
          <a:prstGeom prst="rect">
            <a:avLst/>
          </a:prstGeom>
          <a:noFill/>
        </p:spPr>
        <p:txBody>
          <a:bodyPr wrap="square" rtlCol="0">
            <a:spAutoFit/>
          </a:bodyPr>
          <a:lstStyle/>
          <a:p>
            <a:pPr algn="ctr"/>
            <a:r>
              <a:rPr lang="en-US" dirty="0">
                <a:latin typeface="DM Sans" pitchFamily="2" charset="0"/>
              </a:rPr>
              <a:t>Selection of ML Models and Test Hyperparameter</a:t>
            </a:r>
          </a:p>
        </p:txBody>
      </p:sp>
      <p:pic>
        <p:nvPicPr>
          <p:cNvPr id="10" name="Picture 9" descr="A screenshot of a computer code&#10;&#10;Description automatically generated">
            <a:extLst>
              <a:ext uri="{FF2B5EF4-FFF2-40B4-BE49-F238E27FC236}">
                <a16:creationId xmlns:a16="http://schemas.microsoft.com/office/drawing/2014/main" id="{490644D6-00A4-F344-0A29-FA6785F35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730" y="2080430"/>
            <a:ext cx="2918713" cy="4618544"/>
          </a:xfrm>
          <a:prstGeom prst="rect">
            <a:avLst/>
          </a:prstGeom>
        </p:spPr>
      </p:pic>
    </p:spTree>
    <p:extLst>
      <p:ext uri="{BB962C8B-B14F-4D97-AF65-F5344CB8AC3E}">
        <p14:creationId xmlns:p14="http://schemas.microsoft.com/office/powerpoint/2010/main" val="369399384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sizes and shapes&#10;&#10;Description automatically generated with medium confidence">
            <a:extLst>
              <a:ext uri="{FF2B5EF4-FFF2-40B4-BE49-F238E27FC236}">
                <a16:creationId xmlns:a16="http://schemas.microsoft.com/office/drawing/2014/main" id="{2C7CF16C-56AF-5415-76D7-B9FE2131F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3" y="-79513"/>
            <a:ext cx="12354339" cy="7036904"/>
          </a:xfrm>
          <a:prstGeom prst="rect">
            <a:avLst/>
          </a:prstGeom>
        </p:spPr>
      </p:pic>
    </p:spTree>
    <p:extLst>
      <p:ext uri="{BB962C8B-B14F-4D97-AF65-F5344CB8AC3E}">
        <p14:creationId xmlns:p14="http://schemas.microsoft.com/office/powerpoint/2010/main" val="376467050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and white lines&#10;&#10;Description automatically generated with medium confidence">
            <a:extLst>
              <a:ext uri="{FF2B5EF4-FFF2-40B4-BE49-F238E27FC236}">
                <a16:creationId xmlns:a16="http://schemas.microsoft.com/office/drawing/2014/main" id="{783F65A9-93A5-BDB8-01DE-5F095A04D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2" y="-69573"/>
            <a:ext cx="12384156" cy="7026964"/>
          </a:xfrm>
          <a:prstGeom prst="rect">
            <a:avLst/>
          </a:prstGeom>
        </p:spPr>
      </p:pic>
    </p:spTree>
    <p:extLst>
      <p:ext uri="{BB962C8B-B14F-4D97-AF65-F5344CB8AC3E}">
        <p14:creationId xmlns:p14="http://schemas.microsoft.com/office/powerpoint/2010/main" val="43270303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79BD9573-BFCB-62ED-B1BA-CFDCDA5DF79A}"/>
              </a:ext>
            </a:extLst>
          </p:cNvPr>
          <p:cNvSpPr txBox="1">
            <a:spLocks/>
          </p:cNvSpPr>
          <p:nvPr/>
        </p:nvSpPr>
        <p:spPr>
          <a:xfrm>
            <a:off x="516026" y="297145"/>
            <a:ext cx="4186659" cy="610127"/>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tx1"/>
                </a:solidFill>
                <a:latin typeface="DM Sans" pitchFamily="2" charset="0"/>
                <a:ea typeface="+mj-ea"/>
                <a:cs typeface="+mj-cs"/>
              </a:defRPr>
            </a:lvl1pPr>
          </a:lstStyle>
          <a:p>
            <a:r>
              <a:rPr lang="en-US" dirty="0"/>
              <a:t>Results and Discussion</a:t>
            </a:r>
          </a:p>
        </p:txBody>
      </p:sp>
      <p:sp>
        <p:nvSpPr>
          <p:cNvPr id="96" name="TextBox 95">
            <a:extLst>
              <a:ext uri="{FF2B5EF4-FFF2-40B4-BE49-F238E27FC236}">
                <a16:creationId xmlns:a16="http://schemas.microsoft.com/office/drawing/2014/main" id="{F27400DE-200E-B180-47BD-7DBEA33F2EA2}"/>
              </a:ext>
            </a:extLst>
          </p:cNvPr>
          <p:cNvSpPr txBox="1"/>
          <p:nvPr/>
        </p:nvSpPr>
        <p:spPr>
          <a:xfrm>
            <a:off x="595376" y="1200426"/>
            <a:ext cx="3735780" cy="461665"/>
          </a:xfrm>
          <a:prstGeom prst="rect">
            <a:avLst/>
          </a:prstGeom>
          <a:noFill/>
        </p:spPr>
        <p:txBody>
          <a:bodyPr wrap="square" rtlCol="0">
            <a:spAutoFit/>
          </a:bodyPr>
          <a:lstStyle/>
          <a:p>
            <a:pPr defTabSz="914400"/>
            <a:r>
              <a:rPr lang="en-US" sz="2400" b="1" dirty="0">
                <a:solidFill>
                  <a:prstClr val="black"/>
                </a:solidFill>
                <a:latin typeface="DM Sans" pitchFamily="2" charset="0"/>
              </a:rPr>
              <a:t>Model Performance</a:t>
            </a:r>
          </a:p>
        </p:txBody>
      </p:sp>
      <p:grpSp>
        <p:nvGrpSpPr>
          <p:cNvPr id="97" name="Group 96">
            <a:extLst>
              <a:ext uri="{FF2B5EF4-FFF2-40B4-BE49-F238E27FC236}">
                <a16:creationId xmlns:a16="http://schemas.microsoft.com/office/drawing/2014/main" id="{C2EAD715-E691-C5D6-8407-AEAAAB86B577}"/>
              </a:ext>
            </a:extLst>
          </p:cNvPr>
          <p:cNvGrpSpPr/>
          <p:nvPr/>
        </p:nvGrpSpPr>
        <p:grpSpPr>
          <a:xfrm>
            <a:off x="5029362" y="2661560"/>
            <a:ext cx="2988041" cy="2967689"/>
            <a:chOff x="9997175" y="3632806"/>
            <a:chExt cx="289676" cy="287703"/>
          </a:xfrm>
        </p:grpSpPr>
        <p:sp>
          <p:nvSpPr>
            <p:cNvPr id="98" name="Freeform 12">
              <a:extLst>
                <a:ext uri="{FF2B5EF4-FFF2-40B4-BE49-F238E27FC236}">
                  <a16:creationId xmlns:a16="http://schemas.microsoft.com/office/drawing/2014/main" id="{0ACD8E35-D307-D286-F655-A986011A28F4}"/>
                </a:ext>
              </a:extLst>
            </p:cNvPr>
            <p:cNvSpPr/>
            <p:nvPr/>
          </p:nvSpPr>
          <p:spPr>
            <a:xfrm>
              <a:off x="10035770" y="3647614"/>
              <a:ext cx="61152" cy="209746"/>
            </a:xfrm>
            <a:custGeom>
              <a:avLst/>
              <a:gdLst>
                <a:gd name="connsiteX0" fmla="*/ 55087 w 61152"/>
                <a:gd name="connsiteY0" fmla="*/ 200979 h 209746"/>
                <a:gd name="connsiteX1" fmla="*/ 55087 w 61152"/>
                <a:gd name="connsiteY1" fmla="*/ 200979 h 209746"/>
                <a:gd name="connsiteX2" fmla="*/ 8583 w 61152"/>
                <a:gd name="connsiteY2" fmla="*/ 142987 h 209746"/>
                <a:gd name="connsiteX3" fmla="*/ 5213 w 61152"/>
                <a:gd name="connsiteY3" fmla="*/ 127477 h 209746"/>
                <a:gd name="connsiteX4" fmla="*/ 30824 w 61152"/>
                <a:gd name="connsiteY4" fmla="*/ 19583 h 209746"/>
                <a:gd name="connsiteX5" fmla="*/ 36216 w 61152"/>
                <a:gd name="connsiteY5" fmla="*/ 20932 h 209746"/>
                <a:gd name="connsiteX6" fmla="*/ 39586 w 61152"/>
                <a:gd name="connsiteY6" fmla="*/ 17560 h 209746"/>
                <a:gd name="connsiteX7" fmla="*/ 34868 w 61152"/>
                <a:gd name="connsiteY7" fmla="*/ 2050 h 209746"/>
                <a:gd name="connsiteX8" fmla="*/ 30150 w 61152"/>
                <a:gd name="connsiteY8" fmla="*/ 702 h 209746"/>
                <a:gd name="connsiteX9" fmla="*/ 19367 w 61152"/>
                <a:gd name="connsiteY9" fmla="*/ 12165 h 209746"/>
                <a:gd name="connsiteX10" fmla="*/ 20715 w 61152"/>
                <a:gd name="connsiteY10" fmla="*/ 16886 h 209746"/>
                <a:gd name="connsiteX11" fmla="*/ 26106 w 61152"/>
                <a:gd name="connsiteY11" fmla="*/ 18234 h 209746"/>
                <a:gd name="connsiteX12" fmla="*/ 495 w 61152"/>
                <a:gd name="connsiteY12" fmla="*/ 126128 h 209746"/>
                <a:gd name="connsiteX13" fmla="*/ 5213 w 61152"/>
                <a:gd name="connsiteY13" fmla="*/ 145684 h 209746"/>
                <a:gd name="connsiteX14" fmla="*/ 51717 w 61152"/>
                <a:gd name="connsiteY14" fmla="*/ 203677 h 209746"/>
                <a:gd name="connsiteX15" fmla="*/ 51717 w 61152"/>
                <a:gd name="connsiteY15" fmla="*/ 205026 h 209746"/>
                <a:gd name="connsiteX16" fmla="*/ 56435 w 61152"/>
                <a:gd name="connsiteY16" fmla="*/ 209746 h 209746"/>
                <a:gd name="connsiteX17" fmla="*/ 61153 w 61152"/>
                <a:gd name="connsiteY17" fmla="*/ 205026 h 209746"/>
                <a:gd name="connsiteX18" fmla="*/ 56435 w 61152"/>
                <a:gd name="connsiteY18" fmla="*/ 200305 h 2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152" h="209746">
                  <a:moveTo>
                    <a:pt x="55087" y="200979"/>
                  </a:moveTo>
                  <a:cubicBezTo>
                    <a:pt x="55087" y="200979"/>
                    <a:pt x="55087" y="200979"/>
                    <a:pt x="55087" y="200979"/>
                  </a:cubicBezTo>
                  <a:lnTo>
                    <a:pt x="8583" y="142987"/>
                  </a:lnTo>
                  <a:cubicBezTo>
                    <a:pt x="5213" y="138941"/>
                    <a:pt x="3865" y="132872"/>
                    <a:pt x="5213" y="127477"/>
                  </a:cubicBezTo>
                  <a:lnTo>
                    <a:pt x="30824" y="19583"/>
                  </a:lnTo>
                  <a:lnTo>
                    <a:pt x="36216" y="20932"/>
                  </a:lnTo>
                  <a:cubicBezTo>
                    <a:pt x="38238" y="20932"/>
                    <a:pt x="40260" y="19583"/>
                    <a:pt x="39586" y="17560"/>
                  </a:cubicBezTo>
                  <a:lnTo>
                    <a:pt x="34868" y="2050"/>
                  </a:lnTo>
                  <a:cubicBezTo>
                    <a:pt x="34868" y="27"/>
                    <a:pt x="31498" y="-647"/>
                    <a:pt x="30150" y="702"/>
                  </a:cubicBezTo>
                  <a:lnTo>
                    <a:pt x="19367" y="12165"/>
                  </a:lnTo>
                  <a:cubicBezTo>
                    <a:pt x="18019" y="13514"/>
                    <a:pt x="19367" y="16211"/>
                    <a:pt x="20715" y="16886"/>
                  </a:cubicBezTo>
                  <a:lnTo>
                    <a:pt x="26106" y="18234"/>
                  </a:lnTo>
                  <a:lnTo>
                    <a:pt x="495" y="126128"/>
                  </a:lnTo>
                  <a:cubicBezTo>
                    <a:pt x="-852" y="132872"/>
                    <a:pt x="495" y="140289"/>
                    <a:pt x="5213" y="145684"/>
                  </a:cubicBezTo>
                  <a:lnTo>
                    <a:pt x="51717" y="203677"/>
                  </a:lnTo>
                  <a:cubicBezTo>
                    <a:pt x="51717" y="203677"/>
                    <a:pt x="51717" y="204351"/>
                    <a:pt x="51717" y="205026"/>
                  </a:cubicBezTo>
                  <a:cubicBezTo>
                    <a:pt x="51717" y="207723"/>
                    <a:pt x="53739" y="209746"/>
                    <a:pt x="56435" y="209746"/>
                  </a:cubicBezTo>
                  <a:cubicBezTo>
                    <a:pt x="59131" y="209746"/>
                    <a:pt x="61153" y="207723"/>
                    <a:pt x="61153" y="205026"/>
                  </a:cubicBezTo>
                  <a:cubicBezTo>
                    <a:pt x="61153" y="202328"/>
                    <a:pt x="59131" y="200305"/>
                    <a:pt x="56435" y="200305"/>
                  </a:cubicBezTo>
                  <a:close/>
                </a:path>
              </a:pathLst>
            </a:custGeom>
            <a:solidFill>
              <a:srgbClr val="FF0000"/>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99" name="Freeform 13">
              <a:extLst>
                <a:ext uri="{FF2B5EF4-FFF2-40B4-BE49-F238E27FC236}">
                  <a16:creationId xmlns:a16="http://schemas.microsoft.com/office/drawing/2014/main" id="{2AF0F397-270F-964A-6EF3-0C65AC2838F5}"/>
                </a:ext>
              </a:extLst>
            </p:cNvPr>
            <p:cNvSpPr/>
            <p:nvPr/>
          </p:nvSpPr>
          <p:spPr>
            <a:xfrm>
              <a:off x="10046207" y="3632806"/>
              <a:ext cx="150332" cy="152568"/>
            </a:xfrm>
            <a:custGeom>
              <a:avLst/>
              <a:gdLst>
                <a:gd name="connsiteX0" fmla="*/ 8256 w 150332"/>
                <a:gd name="connsiteY0" fmla="*/ 145657 h 152568"/>
                <a:gd name="connsiteX1" fmla="*/ 8256 w 150332"/>
                <a:gd name="connsiteY1" fmla="*/ 145657 h 152568"/>
                <a:gd name="connsiteX2" fmla="*/ 23757 w 150332"/>
                <a:gd name="connsiteY2" fmla="*/ 73503 h 152568"/>
                <a:gd name="connsiteX3" fmla="*/ 33867 w 150332"/>
                <a:gd name="connsiteY3" fmla="*/ 61365 h 152568"/>
                <a:gd name="connsiteX4" fmla="*/ 133615 w 150332"/>
                <a:gd name="connsiteY4" fmla="*/ 13487 h 152568"/>
                <a:gd name="connsiteX5" fmla="*/ 135637 w 150332"/>
                <a:gd name="connsiteY5" fmla="*/ 18207 h 152568"/>
                <a:gd name="connsiteX6" fmla="*/ 140355 w 150332"/>
                <a:gd name="connsiteY6" fmla="*/ 18207 h 152568"/>
                <a:gd name="connsiteX7" fmla="*/ 149790 w 150332"/>
                <a:gd name="connsiteY7" fmla="*/ 5395 h 152568"/>
                <a:gd name="connsiteX8" fmla="*/ 147769 w 150332"/>
                <a:gd name="connsiteY8" fmla="*/ 1349 h 152568"/>
                <a:gd name="connsiteX9" fmla="*/ 131593 w 150332"/>
                <a:gd name="connsiteY9" fmla="*/ 0 h 152568"/>
                <a:gd name="connsiteX10" fmla="*/ 128897 w 150332"/>
                <a:gd name="connsiteY10" fmla="*/ 4046 h 152568"/>
                <a:gd name="connsiteX11" fmla="*/ 130919 w 150332"/>
                <a:gd name="connsiteY11" fmla="*/ 8767 h 152568"/>
                <a:gd name="connsiteX12" fmla="*/ 31171 w 150332"/>
                <a:gd name="connsiteY12" fmla="*/ 56644 h 152568"/>
                <a:gd name="connsiteX13" fmla="*/ 18366 w 150332"/>
                <a:gd name="connsiteY13" fmla="*/ 72829 h 152568"/>
                <a:gd name="connsiteX14" fmla="*/ 2864 w 150332"/>
                <a:gd name="connsiteY14" fmla="*/ 144982 h 152568"/>
                <a:gd name="connsiteX15" fmla="*/ 1516 w 150332"/>
                <a:gd name="connsiteY15" fmla="*/ 144982 h 152568"/>
                <a:gd name="connsiteX16" fmla="*/ 1516 w 150332"/>
                <a:gd name="connsiteY16" fmla="*/ 151051 h 152568"/>
                <a:gd name="connsiteX17" fmla="*/ 7582 w 150332"/>
                <a:gd name="connsiteY17" fmla="*/ 151051 h 152568"/>
                <a:gd name="connsiteX18" fmla="*/ 7582 w 150332"/>
                <a:gd name="connsiteY18" fmla="*/ 144982 h 15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332" h="152568">
                  <a:moveTo>
                    <a:pt x="8256" y="145657"/>
                  </a:moveTo>
                  <a:cubicBezTo>
                    <a:pt x="8256" y="145657"/>
                    <a:pt x="8256" y="145657"/>
                    <a:pt x="8256" y="145657"/>
                  </a:cubicBezTo>
                  <a:lnTo>
                    <a:pt x="23757" y="73503"/>
                  </a:lnTo>
                  <a:cubicBezTo>
                    <a:pt x="25105" y="68108"/>
                    <a:pt x="28475" y="63388"/>
                    <a:pt x="33867" y="61365"/>
                  </a:cubicBezTo>
                  <a:lnTo>
                    <a:pt x="133615" y="13487"/>
                  </a:lnTo>
                  <a:lnTo>
                    <a:pt x="135637" y="18207"/>
                  </a:lnTo>
                  <a:cubicBezTo>
                    <a:pt x="136311" y="20230"/>
                    <a:pt x="139007" y="20230"/>
                    <a:pt x="140355" y="18207"/>
                  </a:cubicBezTo>
                  <a:lnTo>
                    <a:pt x="149790" y="5395"/>
                  </a:lnTo>
                  <a:cubicBezTo>
                    <a:pt x="151138" y="3372"/>
                    <a:pt x="149790" y="1349"/>
                    <a:pt x="147769" y="1349"/>
                  </a:cubicBezTo>
                  <a:lnTo>
                    <a:pt x="131593" y="0"/>
                  </a:lnTo>
                  <a:cubicBezTo>
                    <a:pt x="129571" y="0"/>
                    <a:pt x="128223" y="2023"/>
                    <a:pt x="128897" y="4046"/>
                  </a:cubicBezTo>
                  <a:lnTo>
                    <a:pt x="130919" y="8767"/>
                  </a:lnTo>
                  <a:lnTo>
                    <a:pt x="31171" y="56644"/>
                  </a:lnTo>
                  <a:cubicBezTo>
                    <a:pt x="24431" y="60016"/>
                    <a:pt x="20388" y="65411"/>
                    <a:pt x="18366" y="72829"/>
                  </a:cubicBezTo>
                  <a:lnTo>
                    <a:pt x="2864" y="144982"/>
                  </a:lnTo>
                  <a:cubicBezTo>
                    <a:pt x="2864" y="144982"/>
                    <a:pt x="2190" y="144982"/>
                    <a:pt x="1516" y="144982"/>
                  </a:cubicBezTo>
                  <a:cubicBezTo>
                    <a:pt x="-505" y="146331"/>
                    <a:pt x="-505" y="149029"/>
                    <a:pt x="1516" y="151051"/>
                  </a:cubicBezTo>
                  <a:cubicBezTo>
                    <a:pt x="3538" y="153074"/>
                    <a:pt x="5560" y="153074"/>
                    <a:pt x="7582" y="151051"/>
                  </a:cubicBezTo>
                  <a:cubicBezTo>
                    <a:pt x="9604" y="149029"/>
                    <a:pt x="9604" y="147006"/>
                    <a:pt x="7582" y="144982"/>
                  </a:cubicBezTo>
                  <a:close/>
                </a:path>
              </a:pathLst>
            </a:custGeom>
            <a:solidFill>
              <a:srgbClr val="E97132"/>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100" name="Freeform 14">
              <a:extLst>
                <a:ext uri="{FF2B5EF4-FFF2-40B4-BE49-F238E27FC236}">
                  <a16:creationId xmlns:a16="http://schemas.microsoft.com/office/drawing/2014/main" id="{530B4F1E-99A5-C0D8-25DF-7CCCB07D32CD}"/>
                </a:ext>
              </a:extLst>
            </p:cNvPr>
            <p:cNvSpPr/>
            <p:nvPr/>
          </p:nvSpPr>
          <p:spPr>
            <a:xfrm>
              <a:off x="10077880" y="3665342"/>
              <a:ext cx="208971" cy="65241"/>
            </a:xfrm>
            <a:custGeom>
              <a:avLst/>
              <a:gdLst>
                <a:gd name="connsiteX0" fmla="*/ 8260 w 208971"/>
                <a:gd name="connsiteY0" fmla="*/ 38943 h 65241"/>
                <a:gd name="connsiteX1" fmla="*/ 8260 w 208971"/>
                <a:gd name="connsiteY1" fmla="*/ 38943 h 65241"/>
                <a:gd name="connsiteX2" fmla="*/ 74983 w 208971"/>
                <a:gd name="connsiteY2" fmla="*/ 7249 h 65241"/>
                <a:gd name="connsiteX3" fmla="*/ 91158 w 208971"/>
                <a:gd name="connsiteY3" fmla="*/ 7249 h 65241"/>
                <a:gd name="connsiteX4" fmla="*/ 190232 w 208971"/>
                <a:gd name="connsiteY4" fmla="*/ 56476 h 65241"/>
                <a:gd name="connsiteX5" fmla="*/ 187536 w 208971"/>
                <a:gd name="connsiteY5" fmla="*/ 61196 h 65241"/>
                <a:gd name="connsiteX6" fmla="*/ 190232 w 208971"/>
                <a:gd name="connsiteY6" fmla="*/ 65242 h 65241"/>
                <a:gd name="connsiteX7" fmla="*/ 206407 w 208971"/>
                <a:gd name="connsiteY7" fmla="*/ 65242 h 65241"/>
                <a:gd name="connsiteX8" fmla="*/ 208429 w 208971"/>
                <a:gd name="connsiteY8" fmla="*/ 60522 h 65241"/>
                <a:gd name="connsiteX9" fmla="*/ 199668 w 208971"/>
                <a:gd name="connsiteY9" fmla="*/ 47035 h 65241"/>
                <a:gd name="connsiteX10" fmla="*/ 194950 w 208971"/>
                <a:gd name="connsiteY10" fmla="*/ 47035 h 65241"/>
                <a:gd name="connsiteX11" fmla="*/ 192928 w 208971"/>
                <a:gd name="connsiteY11" fmla="*/ 51755 h 65241"/>
                <a:gd name="connsiteX12" fmla="*/ 93854 w 208971"/>
                <a:gd name="connsiteY12" fmla="*/ 2529 h 65241"/>
                <a:gd name="connsiteX13" fmla="*/ 73635 w 208971"/>
                <a:gd name="connsiteY13" fmla="*/ 2529 h 65241"/>
                <a:gd name="connsiteX14" fmla="*/ 6911 w 208971"/>
                <a:gd name="connsiteY14" fmla="*/ 34897 h 65241"/>
                <a:gd name="connsiteX15" fmla="*/ 5563 w 208971"/>
                <a:gd name="connsiteY15" fmla="*/ 34897 h 65241"/>
                <a:gd name="connsiteX16" fmla="*/ 172 w 208971"/>
                <a:gd name="connsiteY16" fmla="*/ 38269 h 65241"/>
                <a:gd name="connsiteX17" fmla="*/ 3542 w 208971"/>
                <a:gd name="connsiteY17" fmla="*/ 43664 h 65241"/>
                <a:gd name="connsiteX18" fmla="*/ 8933 w 208971"/>
                <a:gd name="connsiteY18" fmla="*/ 40292 h 6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8971" h="65241">
                  <a:moveTo>
                    <a:pt x="8260" y="38943"/>
                  </a:moveTo>
                  <a:cubicBezTo>
                    <a:pt x="8260" y="38943"/>
                    <a:pt x="8260" y="38943"/>
                    <a:pt x="8260" y="38943"/>
                  </a:cubicBezTo>
                  <a:lnTo>
                    <a:pt x="74983" y="7249"/>
                  </a:lnTo>
                  <a:cubicBezTo>
                    <a:pt x="80374" y="4552"/>
                    <a:pt x="85766" y="4552"/>
                    <a:pt x="91158" y="7249"/>
                  </a:cubicBezTo>
                  <a:lnTo>
                    <a:pt x="190232" y="56476"/>
                  </a:lnTo>
                  <a:lnTo>
                    <a:pt x="187536" y="61196"/>
                  </a:lnTo>
                  <a:cubicBezTo>
                    <a:pt x="186862" y="63219"/>
                    <a:pt x="187536" y="65242"/>
                    <a:pt x="190232" y="65242"/>
                  </a:cubicBezTo>
                  <a:lnTo>
                    <a:pt x="206407" y="65242"/>
                  </a:lnTo>
                  <a:cubicBezTo>
                    <a:pt x="208429" y="64568"/>
                    <a:pt x="209777" y="61870"/>
                    <a:pt x="208429" y="60522"/>
                  </a:cubicBezTo>
                  <a:lnTo>
                    <a:pt x="199668" y="47035"/>
                  </a:lnTo>
                  <a:cubicBezTo>
                    <a:pt x="198320" y="45012"/>
                    <a:pt x="196298" y="45686"/>
                    <a:pt x="194950" y="47035"/>
                  </a:cubicBezTo>
                  <a:lnTo>
                    <a:pt x="192928" y="51755"/>
                  </a:lnTo>
                  <a:lnTo>
                    <a:pt x="93854" y="2529"/>
                  </a:lnTo>
                  <a:cubicBezTo>
                    <a:pt x="87114" y="-843"/>
                    <a:pt x="79700" y="-843"/>
                    <a:pt x="73635" y="2529"/>
                  </a:cubicBezTo>
                  <a:lnTo>
                    <a:pt x="6911" y="34897"/>
                  </a:lnTo>
                  <a:cubicBezTo>
                    <a:pt x="6911" y="34897"/>
                    <a:pt x="6911" y="34897"/>
                    <a:pt x="5563" y="34897"/>
                  </a:cubicBezTo>
                  <a:cubicBezTo>
                    <a:pt x="2868" y="34897"/>
                    <a:pt x="846" y="35571"/>
                    <a:pt x="172" y="38269"/>
                  </a:cubicBezTo>
                  <a:cubicBezTo>
                    <a:pt x="-502" y="40966"/>
                    <a:pt x="846" y="42989"/>
                    <a:pt x="3542" y="43664"/>
                  </a:cubicBezTo>
                  <a:cubicBezTo>
                    <a:pt x="6237" y="44338"/>
                    <a:pt x="8260" y="42989"/>
                    <a:pt x="8933" y="40292"/>
                  </a:cubicBezTo>
                  <a:close/>
                </a:path>
              </a:pathLst>
            </a:custGeom>
            <a:solidFill>
              <a:srgbClr val="A02B93"/>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101" name="Freeform 15">
              <a:extLst>
                <a:ext uri="{FF2B5EF4-FFF2-40B4-BE49-F238E27FC236}">
                  <a16:creationId xmlns:a16="http://schemas.microsoft.com/office/drawing/2014/main" id="{146E676F-4065-BAC2-E70D-BC8AE89105E9}"/>
                </a:ext>
              </a:extLst>
            </p:cNvPr>
            <p:cNvSpPr/>
            <p:nvPr/>
          </p:nvSpPr>
          <p:spPr>
            <a:xfrm>
              <a:off x="10156364" y="3676095"/>
              <a:ext cx="121183" cy="178628"/>
            </a:xfrm>
            <a:custGeom>
              <a:avLst/>
              <a:gdLst>
                <a:gd name="connsiteX0" fmla="*/ 6608 w 121183"/>
                <a:gd name="connsiteY0" fmla="*/ 7961 h 178628"/>
                <a:gd name="connsiteX1" fmla="*/ 6608 w 121183"/>
                <a:gd name="connsiteY1" fmla="*/ 7961 h 178628"/>
                <a:gd name="connsiteX2" fmla="*/ 73332 w 121183"/>
                <a:gd name="connsiteY2" fmla="*/ 39655 h 178628"/>
                <a:gd name="connsiteX3" fmla="*/ 83441 w 121183"/>
                <a:gd name="connsiteY3" fmla="*/ 51793 h 178628"/>
                <a:gd name="connsiteX4" fmla="*/ 107704 w 121183"/>
                <a:gd name="connsiteY4" fmla="*/ 159686 h 178628"/>
                <a:gd name="connsiteX5" fmla="*/ 102312 w 121183"/>
                <a:gd name="connsiteY5" fmla="*/ 161035 h 178628"/>
                <a:gd name="connsiteX6" fmla="*/ 100965 w 121183"/>
                <a:gd name="connsiteY6" fmla="*/ 165755 h 178628"/>
                <a:gd name="connsiteX7" fmla="*/ 111748 w 121183"/>
                <a:gd name="connsiteY7" fmla="*/ 177894 h 178628"/>
                <a:gd name="connsiteX8" fmla="*/ 116466 w 121183"/>
                <a:gd name="connsiteY8" fmla="*/ 177219 h 178628"/>
                <a:gd name="connsiteX9" fmla="*/ 121184 w 121183"/>
                <a:gd name="connsiteY9" fmla="*/ 161709 h 178628"/>
                <a:gd name="connsiteX10" fmla="*/ 117814 w 121183"/>
                <a:gd name="connsiteY10" fmla="*/ 158338 h 178628"/>
                <a:gd name="connsiteX11" fmla="*/ 112422 w 121183"/>
                <a:gd name="connsiteY11" fmla="*/ 159686 h 178628"/>
                <a:gd name="connsiteX12" fmla="*/ 88159 w 121183"/>
                <a:gd name="connsiteY12" fmla="*/ 51793 h 178628"/>
                <a:gd name="connsiteX13" fmla="*/ 75353 w 121183"/>
                <a:gd name="connsiteY13" fmla="*/ 35608 h 178628"/>
                <a:gd name="connsiteX14" fmla="*/ 8630 w 121183"/>
                <a:gd name="connsiteY14" fmla="*/ 3914 h 178628"/>
                <a:gd name="connsiteX15" fmla="*/ 8630 w 121183"/>
                <a:gd name="connsiteY15" fmla="*/ 2566 h 178628"/>
                <a:gd name="connsiteX16" fmla="*/ 2564 w 121183"/>
                <a:gd name="connsiteY16" fmla="*/ 543 h 178628"/>
                <a:gd name="connsiteX17" fmla="*/ 543 w 121183"/>
                <a:gd name="connsiteY17" fmla="*/ 6612 h 178628"/>
                <a:gd name="connsiteX18" fmla="*/ 6608 w 121183"/>
                <a:gd name="connsiteY18" fmla="*/ 8635 h 17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183" h="178628">
                  <a:moveTo>
                    <a:pt x="6608" y="7961"/>
                  </a:moveTo>
                  <a:cubicBezTo>
                    <a:pt x="6608" y="7961"/>
                    <a:pt x="6608" y="7961"/>
                    <a:pt x="6608" y="7961"/>
                  </a:cubicBezTo>
                  <a:lnTo>
                    <a:pt x="73332" y="39655"/>
                  </a:lnTo>
                  <a:cubicBezTo>
                    <a:pt x="78723" y="42352"/>
                    <a:pt x="82093" y="46398"/>
                    <a:pt x="83441" y="51793"/>
                  </a:cubicBezTo>
                  <a:lnTo>
                    <a:pt x="107704" y="159686"/>
                  </a:lnTo>
                  <a:lnTo>
                    <a:pt x="102312" y="161035"/>
                  </a:lnTo>
                  <a:cubicBezTo>
                    <a:pt x="100290" y="161035"/>
                    <a:pt x="99616" y="163732"/>
                    <a:pt x="100965" y="165755"/>
                  </a:cubicBezTo>
                  <a:lnTo>
                    <a:pt x="111748" y="177894"/>
                  </a:lnTo>
                  <a:cubicBezTo>
                    <a:pt x="113096" y="179242"/>
                    <a:pt x="115792" y="178568"/>
                    <a:pt x="116466" y="177219"/>
                  </a:cubicBezTo>
                  <a:lnTo>
                    <a:pt x="121184" y="161709"/>
                  </a:lnTo>
                  <a:cubicBezTo>
                    <a:pt x="121184" y="159686"/>
                    <a:pt x="119836" y="157663"/>
                    <a:pt x="117814" y="158338"/>
                  </a:cubicBezTo>
                  <a:lnTo>
                    <a:pt x="112422" y="159686"/>
                  </a:lnTo>
                  <a:lnTo>
                    <a:pt x="88159" y="51793"/>
                  </a:lnTo>
                  <a:cubicBezTo>
                    <a:pt x="86811" y="45049"/>
                    <a:pt x="82093" y="38980"/>
                    <a:pt x="75353" y="35608"/>
                  </a:cubicBezTo>
                  <a:lnTo>
                    <a:pt x="8630" y="3914"/>
                  </a:lnTo>
                  <a:cubicBezTo>
                    <a:pt x="8630" y="3914"/>
                    <a:pt x="8630" y="3240"/>
                    <a:pt x="8630" y="2566"/>
                  </a:cubicBezTo>
                  <a:cubicBezTo>
                    <a:pt x="7282" y="543"/>
                    <a:pt x="4586" y="-806"/>
                    <a:pt x="2564" y="543"/>
                  </a:cubicBezTo>
                  <a:cubicBezTo>
                    <a:pt x="543" y="1891"/>
                    <a:pt x="-805" y="4589"/>
                    <a:pt x="543" y="6612"/>
                  </a:cubicBezTo>
                  <a:cubicBezTo>
                    <a:pt x="1890" y="8635"/>
                    <a:pt x="4586" y="9984"/>
                    <a:pt x="6608" y="8635"/>
                  </a:cubicBezTo>
                  <a:close/>
                </a:path>
              </a:pathLst>
            </a:custGeom>
            <a:solidFill>
              <a:srgbClr val="156082"/>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102" name="Freeform 16">
              <a:extLst>
                <a:ext uri="{FF2B5EF4-FFF2-40B4-BE49-F238E27FC236}">
                  <a16:creationId xmlns:a16="http://schemas.microsoft.com/office/drawing/2014/main" id="{5F8BC54F-1BE7-CE5D-423C-80FDEF15A1AA}"/>
                </a:ext>
              </a:extLst>
            </p:cNvPr>
            <p:cNvSpPr/>
            <p:nvPr/>
          </p:nvSpPr>
          <p:spPr>
            <a:xfrm>
              <a:off x="10156907" y="3722624"/>
              <a:ext cx="90807" cy="197885"/>
            </a:xfrm>
            <a:custGeom>
              <a:avLst/>
              <a:gdLst>
                <a:gd name="connsiteX0" fmla="*/ 69419 w 90807"/>
                <a:gd name="connsiteY0" fmla="*/ 8635 h 197885"/>
                <a:gd name="connsiteX1" fmla="*/ 69419 w 90807"/>
                <a:gd name="connsiteY1" fmla="*/ 8635 h 197885"/>
                <a:gd name="connsiteX2" fmla="*/ 85594 w 90807"/>
                <a:gd name="connsiteY2" fmla="*/ 80789 h 197885"/>
                <a:gd name="connsiteX3" fmla="*/ 81551 w 90807"/>
                <a:gd name="connsiteY3" fmla="*/ 96299 h 197885"/>
                <a:gd name="connsiteX4" fmla="*/ 10783 w 90807"/>
                <a:gd name="connsiteY4" fmla="*/ 181265 h 197885"/>
                <a:gd name="connsiteX5" fmla="*/ 6740 w 90807"/>
                <a:gd name="connsiteY5" fmla="*/ 177893 h 197885"/>
                <a:gd name="connsiteX6" fmla="*/ 2696 w 90807"/>
                <a:gd name="connsiteY6" fmla="*/ 179242 h 197885"/>
                <a:gd name="connsiteX7" fmla="*/ 0 w 90807"/>
                <a:gd name="connsiteY7" fmla="*/ 194752 h 197885"/>
                <a:gd name="connsiteX8" fmla="*/ 3370 w 90807"/>
                <a:gd name="connsiteY8" fmla="*/ 197449 h 197885"/>
                <a:gd name="connsiteX9" fmla="*/ 18197 w 90807"/>
                <a:gd name="connsiteY9" fmla="*/ 192055 h 197885"/>
                <a:gd name="connsiteX10" fmla="*/ 18871 w 90807"/>
                <a:gd name="connsiteY10" fmla="*/ 187334 h 197885"/>
                <a:gd name="connsiteX11" fmla="*/ 14827 w 90807"/>
                <a:gd name="connsiteY11" fmla="*/ 183962 h 197885"/>
                <a:gd name="connsiteX12" fmla="*/ 85594 w 90807"/>
                <a:gd name="connsiteY12" fmla="*/ 98996 h 197885"/>
                <a:gd name="connsiteX13" fmla="*/ 90312 w 90807"/>
                <a:gd name="connsiteY13" fmla="*/ 79440 h 197885"/>
                <a:gd name="connsiteX14" fmla="*/ 74137 w 90807"/>
                <a:gd name="connsiteY14" fmla="*/ 7286 h 197885"/>
                <a:gd name="connsiteX15" fmla="*/ 74811 w 90807"/>
                <a:gd name="connsiteY15" fmla="*/ 6612 h 197885"/>
                <a:gd name="connsiteX16" fmla="*/ 72789 w 90807"/>
                <a:gd name="connsiteY16" fmla="*/ 543 h 197885"/>
                <a:gd name="connsiteX17" fmla="*/ 66723 w 90807"/>
                <a:gd name="connsiteY17" fmla="*/ 2566 h 197885"/>
                <a:gd name="connsiteX18" fmla="*/ 68745 w 90807"/>
                <a:gd name="connsiteY18" fmla="*/ 8635 h 19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807" h="197885">
                  <a:moveTo>
                    <a:pt x="69419" y="8635"/>
                  </a:moveTo>
                  <a:cubicBezTo>
                    <a:pt x="69419" y="8635"/>
                    <a:pt x="69419" y="8635"/>
                    <a:pt x="69419" y="8635"/>
                  </a:cubicBezTo>
                  <a:lnTo>
                    <a:pt x="85594" y="80789"/>
                  </a:lnTo>
                  <a:cubicBezTo>
                    <a:pt x="86942" y="86184"/>
                    <a:pt x="85594" y="91578"/>
                    <a:pt x="81551" y="96299"/>
                  </a:cubicBezTo>
                  <a:lnTo>
                    <a:pt x="10783" y="181265"/>
                  </a:lnTo>
                  <a:lnTo>
                    <a:pt x="6740" y="177893"/>
                  </a:lnTo>
                  <a:cubicBezTo>
                    <a:pt x="5392" y="176545"/>
                    <a:pt x="2696" y="177893"/>
                    <a:pt x="2696" y="179242"/>
                  </a:cubicBezTo>
                  <a:lnTo>
                    <a:pt x="0" y="194752"/>
                  </a:lnTo>
                  <a:cubicBezTo>
                    <a:pt x="0" y="196775"/>
                    <a:pt x="1348" y="198798"/>
                    <a:pt x="3370" y="197449"/>
                  </a:cubicBezTo>
                  <a:lnTo>
                    <a:pt x="18197" y="192055"/>
                  </a:lnTo>
                  <a:cubicBezTo>
                    <a:pt x="20219" y="191380"/>
                    <a:pt x="20219" y="188683"/>
                    <a:pt x="18871" y="187334"/>
                  </a:cubicBezTo>
                  <a:lnTo>
                    <a:pt x="14827" y="183962"/>
                  </a:lnTo>
                  <a:lnTo>
                    <a:pt x="85594" y="98996"/>
                  </a:lnTo>
                  <a:cubicBezTo>
                    <a:pt x="90312" y="93601"/>
                    <a:pt x="91660" y="86184"/>
                    <a:pt x="90312" y="79440"/>
                  </a:cubicBezTo>
                  <a:lnTo>
                    <a:pt x="74137" y="7286"/>
                  </a:lnTo>
                  <a:cubicBezTo>
                    <a:pt x="74137" y="7286"/>
                    <a:pt x="74137" y="7286"/>
                    <a:pt x="74811" y="6612"/>
                  </a:cubicBezTo>
                  <a:cubicBezTo>
                    <a:pt x="76159" y="4589"/>
                    <a:pt x="74811" y="1892"/>
                    <a:pt x="72789" y="543"/>
                  </a:cubicBezTo>
                  <a:cubicBezTo>
                    <a:pt x="70767" y="-806"/>
                    <a:pt x="68071" y="543"/>
                    <a:pt x="66723" y="2566"/>
                  </a:cubicBezTo>
                  <a:cubicBezTo>
                    <a:pt x="65375" y="4589"/>
                    <a:pt x="66723" y="7286"/>
                    <a:pt x="68745" y="8635"/>
                  </a:cubicBezTo>
                  <a:close/>
                </a:path>
              </a:pathLst>
            </a:custGeom>
            <a:solidFill>
              <a:srgbClr val="0F9ED5"/>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103" name="Freeform 17">
              <a:extLst>
                <a:ext uri="{FF2B5EF4-FFF2-40B4-BE49-F238E27FC236}">
                  <a16:creationId xmlns:a16="http://schemas.microsoft.com/office/drawing/2014/main" id="{ACB8620A-0871-4F4C-4678-CD70F5630783}"/>
                </a:ext>
              </a:extLst>
            </p:cNvPr>
            <p:cNvSpPr/>
            <p:nvPr/>
          </p:nvSpPr>
          <p:spPr>
            <a:xfrm>
              <a:off x="10036771" y="3806613"/>
              <a:ext cx="199836" cy="78937"/>
            </a:xfrm>
            <a:custGeom>
              <a:avLst/>
              <a:gdLst>
                <a:gd name="connsiteX0" fmla="*/ 191577 w 199836"/>
                <a:gd name="connsiteY0" fmla="*/ 5567 h 78937"/>
                <a:gd name="connsiteX1" fmla="*/ 191577 w 199836"/>
                <a:gd name="connsiteY1" fmla="*/ 5567 h 78937"/>
                <a:gd name="connsiteX2" fmla="*/ 144399 w 199836"/>
                <a:gd name="connsiteY2" fmla="*/ 62885 h 78937"/>
                <a:gd name="connsiteX3" fmla="*/ 130245 w 199836"/>
                <a:gd name="connsiteY3" fmla="*/ 69629 h 78937"/>
                <a:gd name="connsiteX4" fmla="*/ 19714 w 199836"/>
                <a:gd name="connsiteY4" fmla="*/ 66257 h 78937"/>
                <a:gd name="connsiteX5" fmla="*/ 19714 w 199836"/>
                <a:gd name="connsiteY5" fmla="*/ 60862 h 78937"/>
                <a:gd name="connsiteX6" fmla="*/ 15670 w 199836"/>
                <a:gd name="connsiteY6" fmla="*/ 58165 h 78937"/>
                <a:gd name="connsiteX7" fmla="*/ 1517 w 199836"/>
                <a:gd name="connsiteY7" fmla="*/ 65582 h 78937"/>
                <a:gd name="connsiteX8" fmla="*/ 1517 w 199836"/>
                <a:gd name="connsiteY8" fmla="*/ 70303 h 78937"/>
                <a:gd name="connsiteX9" fmla="*/ 14996 w 199836"/>
                <a:gd name="connsiteY9" fmla="*/ 78395 h 78937"/>
                <a:gd name="connsiteX10" fmla="*/ 19040 w 199836"/>
                <a:gd name="connsiteY10" fmla="*/ 76372 h 78937"/>
                <a:gd name="connsiteX11" fmla="*/ 19040 w 199836"/>
                <a:gd name="connsiteY11" fmla="*/ 70977 h 78937"/>
                <a:gd name="connsiteX12" fmla="*/ 129571 w 199836"/>
                <a:gd name="connsiteY12" fmla="*/ 74349 h 78937"/>
                <a:gd name="connsiteX13" fmla="*/ 147768 w 199836"/>
                <a:gd name="connsiteY13" fmla="*/ 66257 h 78937"/>
                <a:gd name="connsiteX14" fmla="*/ 194947 w 199836"/>
                <a:gd name="connsiteY14" fmla="*/ 8938 h 78937"/>
                <a:gd name="connsiteX15" fmla="*/ 196295 w 199836"/>
                <a:gd name="connsiteY15" fmla="*/ 8938 h 78937"/>
                <a:gd name="connsiteX16" fmla="*/ 199664 w 199836"/>
                <a:gd name="connsiteY16" fmla="*/ 3544 h 78937"/>
                <a:gd name="connsiteX17" fmla="*/ 194273 w 199836"/>
                <a:gd name="connsiteY17" fmla="*/ 172 h 78937"/>
                <a:gd name="connsiteX18" fmla="*/ 190903 w 199836"/>
                <a:gd name="connsiteY18" fmla="*/ 5567 h 7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836" h="78937">
                  <a:moveTo>
                    <a:pt x="191577" y="5567"/>
                  </a:moveTo>
                  <a:cubicBezTo>
                    <a:pt x="191577" y="5567"/>
                    <a:pt x="191577" y="5567"/>
                    <a:pt x="191577" y="5567"/>
                  </a:cubicBezTo>
                  <a:lnTo>
                    <a:pt x="144399" y="62885"/>
                  </a:lnTo>
                  <a:cubicBezTo>
                    <a:pt x="141029" y="66931"/>
                    <a:pt x="135637" y="69629"/>
                    <a:pt x="130245" y="69629"/>
                  </a:cubicBezTo>
                  <a:lnTo>
                    <a:pt x="19714" y="66257"/>
                  </a:lnTo>
                  <a:lnTo>
                    <a:pt x="19714" y="60862"/>
                  </a:lnTo>
                  <a:cubicBezTo>
                    <a:pt x="19714" y="58839"/>
                    <a:pt x="17692" y="57491"/>
                    <a:pt x="15670" y="58165"/>
                  </a:cubicBezTo>
                  <a:lnTo>
                    <a:pt x="1517" y="65582"/>
                  </a:lnTo>
                  <a:cubicBezTo>
                    <a:pt x="-506" y="66257"/>
                    <a:pt x="-506" y="68954"/>
                    <a:pt x="1517" y="70303"/>
                  </a:cubicBezTo>
                  <a:lnTo>
                    <a:pt x="14996" y="78395"/>
                  </a:lnTo>
                  <a:cubicBezTo>
                    <a:pt x="17018" y="79744"/>
                    <a:pt x="19040" y="78395"/>
                    <a:pt x="19040" y="76372"/>
                  </a:cubicBezTo>
                  <a:lnTo>
                    <a:pt x="19040" y="70977"/>
                  </a:lnTo>
                  <a:cubicBezTo>
                    <a:pt x="19040" y="70977"/>
                    <a:pt x="129571" y="74349"/>
                    <a:pt x="129571" y="74349"/>
                  </a:cubicBezTo>
                  <a:cubicBezTo>
                    <a:pt x="136985" y="74349"/>
                    <a:pt x="143725" y="71651"/>
                    <a:pt x="147768" y="66257"/>
                  </a:cubicBezTo>
                  <a:lnTo>
                    <a:pt x="194947" y="8938"/>
                  </a:lnTo>
                  <a:cubicBezTo>
                    <a:pt x="194947" y="8938"/>
                    <a:pt x="195621" y="8938"/>
                    <a:pt x="196295" y="8938"/>
                  </a:cubicBezTo>
                  <a:cubicBezTo>
                    <a:pt x="198990" y="8938"/>
                    <a:pt x="200338" y="6241"/>
                    <a:pt x="199664" y="3544"/>
                  </a:cubicBezTo>
                  <a:cubicBezTo>
                    <a:pt x="198990" y="846"/>
                    <a:pt x="196969" y="-503"/>
                    <a:pt x="194273" y="172"/>
                  </a:cubicBezTo>
                  <a:cubicBezTo>
                    <a:pt x="191577" y="846"/>
                    <a:pt x="190229" y="2869"/>
                    <a:pt x="190903" y="5567"/>
                  </a:cubicBezTo>
                  <a:close/>
                </a:path>
              </a:pathLst>
            </a:custGeom>
            <a:solidFill>
              <a:srgbClr val="4EA72E"/>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sp>
          <p:nvSpPr>
            <p:cNvPr id="104" name="Freeform 18">
              <a:extLst>
                <a:ext uri="{FF2B5EF4-FFF2-40B4-BE49-F238E27FC236}">
                  <a16:creationId xmlns:a16="http://schemas.microsoft.com/office/drawing/2014/main" id="{EDAE81E0-E3E7-8FA8-8757-59C6B245E23E}"/>
                </a:ext>
              </a:extLst>
            </p:cNvPr>
            <p:cNvSpPr/>
            <p:nvPr/>
          </p:nvSpPr>
          <p:spPr>
            <a:xfrm>
              <a:off x="9997175" y="3751988"/>
              <a:ext cx="176917" cy="117846"/>
            </a:xfrm>
            <a:custGeom>
              <a:avLst/>
              <a:gdLst>
                <a:gd name="connsiteX0" fmla="*/ 169841 w 176917"/>
                <a:gd name="connsiteY0" fmla="*/ 110767 h 117846"/>
                <a:gd name="connsiteX1" fmla="*/ 169841 w 176917"/>
                <a:gd name="connsiteY1" fmla="*/ 110767 h 117846"/>
                <a:gd name="connsiteX2" fmla="*/ 95704 w 176917"/>
                <a:gd name="connsiteY2" fmla="*/ 110767 h 117846"/>
                <a:gd name="connsiteX3" fmla="*/ 81551 w 176917"/>
                <a:gd name="connsiteY3" fmla="*/ 102675 h 117846"/>
                <a:gd name="connsiteX4" fmla="*/ 14827 w 176917"/>
                <a:gd name="connsiteY4" fmla="*/ 14337 h 117846"/>
                <a:gd name="connsiteX5" fmla="*/ 18871 w 176917"/>
                <a:gd name="connsiteY5" fmla="*/ 10965 h 117846"/>
                <a:gd name="connsiteX6" fmla="*/ 18871 w 176917"/>
                <a:gd name="connsiteY6" fmla="*/ 6245 h 117846"/>
                <a:gd name="connsiteX7" fmla="*/ 4044 w 176917"/>
                <a:gd name="connsiteY7" fmla="*/ 175 h 117846"/>
                <a:gd name="connsiteX8" fmla="*/ 0 w 176917"/>
                <a:gd name="connsiteY8" fmla="*/ 2873 h 117846"/>
                <a:gd name="connsiteX9" fmla="*/ 2022 w 176917"/>
                <a:gd name="connsiteY9" fmla="*/ 18382 h 117846"/>
                <a:gd name="connsiteX10" fmla="*/ 6066 w 176917"/>
                <a:gd name="connsiteY10" fmla="*/ 20405 h 117846"/>
                <a:gd name="connsiteX11" fmla="*/ 10110 w 176917"/>
                <a:gd name="connsiteY11" fmla="*/ 17034 h 117846"/>
                <a:gd name="connsiteX12" fmla="*/ 76833 w 176917"/>
                <a:gd name="connsiteY12" fmla="*/ 105372 h 117846"/>
                <a:gd name="connsiteX13" fmla="*/ 95030 w 176917"/>
                <a:gd name="connsiteY13" fmla="*/ 114813 h 117846"/>
                <a:gd name="connsiteX14" fmla="*/ 169167 w 176917"/>
                <a:gd name="connsiteY14" fmla="*/ 114813 h 117846"/>
                <a:gd name="connsiteX15" fmla="*/ 169841 w 176917"/>
                <a:gd name="connsiteY15" fmla="*/ 116835 h 117846"/>
                <a:gd name="connsiteX16" fmla="*/ 175907 w 176917"/>
                <a:gd name="connsiteY16" fmla="*/ 116835 h 117846"/>
                <a:gd name="connsiteX17" fmla="*/ 175907 w 176917"/>
                <a:gd name="connsiteY17" fmla="*/ 110767 h 117846"/>
                <a:gd name="connsiteX18" fmla="*/ 169841 w 176917"/>
                <a:gd name="connsiteY18" fmla="*/ 110767 h 11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917" h="117846">
                  <a:moveTo>
                    <a:pt x="169841" y="110767"/>
                  </a:moveTo>
                  <a:cubicBezTo>
                    <a:pt x="169841" y="110767"/>
                    <a:pt x="169841" y="110767"/>
                    <a:pt x="169841" y="110767"/>
                  </a:cubicBezTo>
                  <a:lnTo>
                    <a:pt x="95704" y="110767"/>
                  </a:lnTo>
                  <a:cubicBezTo>
                    <a:pt x="90312" y="110092"/>
                    <a:pt x="84921" y="107395"/>
                    <a:pt x="81551" y="102675"/>
                  </a:cubicBezTo>
                  <a:lnTo>
                    <a:pt x="14827" y="14337"/>
                  </a:lnTo>
                  <a:lnTo>
                    <a:pt x="18871" y="10965"/>
                  </a:lnTo>
                  <a:cubicBezTo>
                    <a:pt x="20219" y="9616"/>
                    <a:pt x="20219" y="6919"/>
                    <a:pt x="18871" y="6245"/>
                  </a:cubicBezTo>
                  <a:lnTo>
                    <a:pt x="4044" y="175"/>
                  </a:lnTo>
                  <a:cubicBezTo>
                    <a:pt x="2022" y="-499"/>
                    <a:pt x="0" y="850"/>
                    <a:pt x="0" y="2873"/>
                  </a:cubicBezTo>
                  <a:lnTo>
                    <a:pt x="2022" y="18382"/>
                  </a:lnTo>
                  <a:cubicBezTo>
                    <a:pt x="2022" y="20405"/>
                    <a:pt x="4718" y="21080"/>
                    <a:pt x="6066" y="20405"/>
                  </a:cubicBezTo>
                  <a:lnTo>
                    <a:pt x="10110" y="17034"/>
                  </a:lnTo>
                  <a:lnTo>
                    <a:pt x="76833" y="105372"/>
                  </a:lnTo>
                  <a:cubicBezTo>
                    <a:pt x="80877" y="110767"/>
                    <a:pt x="87616" y="114138"/>
                    <a:pt x="95030" y="114813"/>
                  </a:cubicBezTo>
                  <a:lnTo>
                    <a:pt x="169167" y="114813"/>
                  </a:lnTo>
                  <a:cubicBezTo>
                    <a:pt x="169167" y="116161"/>
                    <a:pt x="169167" y="116161"/>
                    <a:pt x="169841" y="116835"/>
                  </a:cubicBezTo>
                  <a:cubicBezTo>
                    <a:pt x="171863" y="118184"/>
                    <a:pt x="174559" y="118184"/>
                    <a:pt x="175907" y="116835"/>
                  </a:cubicBezTo>
                  <a:cubicBezTo>
                    <a:pt x="177255" y="115487"/>
                    <a:pt x="177255" y="112115"/>
                    <a:pt x="175907" y="110767"/>
                  </a:cubicBezTo>
                  <a:cubicBezTo>
                    <a:pt x="174559" y="109418"/>
                    <a:pt x="171189" y="109418"/>
                    <a:pt x="169841" y="110767"/>
                  </a:cubicBezTo>
                  <a:close/>
                </a:path>
              </a:pathLst>
            </a:custGeom>
            <a:solidFill>
              <a:srgbClr val="805AAB"/>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Aptos" panose="02110004020202020204"/>
              </a:endParaRPr>
            </a:p>
          </p:txBody>
        </p:sp>
      </p:grpSp>
      <p:grpSp>
        <p:nvGrpSpPr>
          <p:cNvPr id="105" name="Group 104">
            <a:extLst>
              <a:ext uri="{FF2B5EF4-FFF2-40B4-BE49-F238E27FC236}">
                <a16:creationId xmlns:a16="http://schemas.microsoft.com/office/drawing/2014/main" id="{783ABB8B-F9F1-E307-76D1-CF860410FACF}"/>
              </a:ext>
            </a:extLst>
          </p:cNvPr>
          <p:cNvGrpSpPr/>
          <p:nvPr/>
        </p:nvGrpSpPr>
        <p:grpSpPr>
          <a:xfrm>
            <a:off x="7819481" y="5107417"/>
            <a:ext cx="2075688" cy="600931"/>
            <a:chOff x="7956840" y="4565011"/>
            <a:chExt cx="2765132" cy="801239"/>
          </a:xfrm>
        </p:grpSpPr>
        <p:sp>
          <p:nvSpPr>
            <p:cNvPr id="106" name="TextBox 105">
              <a:extLst>
                <a:ext uri="{FF2B5EF4-FFF2-40B4-BE49-F238E27FC236}">
                  <a16:creationId xmlns:a16="http://schemas.microsoft.com/office/drawing/2014/main" id="{1462DB69-E994-930D-8BEE-CC15F1D334B8}"/>
                </a:ext>
              </a:extLst>
            </p:cNvPr>
            <p:cNvSpPr txBox="1"/>
            <p:nvPr/>
          </p:nvSpPr>
          <p:spPr>
            <a:xfrm>
              <a:off x="7956841" y="4565011"/>
              <a:ext cx="2765131" cy="492442"/>
            </a:xfrm>
            <a:prstGeom prst="rect">
              <a:avLst/>
            </a:prstGeom>
            <a:noFill/>
          </p:spPr>
          <p:txBody>
            <a:bodyPr wrap="square" lIns="0" rIns="0" rtlCol="0" anchor="b">
              <a:spAutoFit/>
            </a:bodyPr>
            <a:lstStyle/>
            <a:p>
              <a:pPr algn="ctr" defTabSz="914400"/>
              <a:r>
                <a:rPr lang="en-US" b="1" noProof="1">
                  <a:solidFill>
                    <a:srgbClr val="156082"/>
                  </a:solidFill>
                  <a:latin typeface="DM Sans" pitchFamily="2" charset="0"/>
                </a:rPr>
                <a:t>Neural Network</a:t>
              </a:r>
            </a:p>
          </p:txBody>
        </p:sp>
        <p:sp>
          <p:nvSpPr>
            <p:cNvPr id="107" name="TextBox 106">
              <a:extLst>
                <a:ext uri="{FF2B5EF4-FFF2-40B4-BE49-F238E27FC236}">
                  <a16:creationId xmlns:a16="http://schemas.microsoft.com/office/drawing/2014/main" id="{DD9D6764-8973-86DA-4F87-7C5E7647730D}"/>
                </a:ext>
              </a:extLst>
            </p:cNvPr>
            <p:cNvSpPr txBox="1"/>
            <p:nvPr/>
          </p:nvSpPr>
          <p:spPr>
            <a:xfrm>
              <a:off x="7956840" y="4955882"/>
              <a:ext cx="2765131" cy="410368"/>
            </a:xfrm>
            <a:prstGeom prst="rect">
              <a:avLst/>
            </a:prstGeom>
            <a:noFill/>
          </p:spPr>
          <p:txBody>
            <a:bodyPr wrap="square" lIns="0" rIns="0" rtlCol="0" anchor="t">
              <a:spAutoFit/>
            </a:bodyPr>
            <a:lstStyle/>
            <a:p>
              <a:pPr algn="ctr" defTabSz="914400"/>
              <a:r>
                <a:rPr lang="en-US" sz="1400" b="1" noProof="1">
                  <a:latin typeface="DM Sans" pitchFamily="2" charset="0"/>
                </a:rPr>
                <a:t>Accuracy: 36.19%</a:t>
              </a:r>
            </a:p>
          </p:txBody>
        </p:sp>
      </p:grpSp>
      <p:grpSp>
        <p:nvGrpSpPr>
          <p:cNvPr id="108" name="Group 107">
            <a:extLst>
              <a:ext uri="{FF2B5EF4-FFF2-40B4-BE49-F238E27FC236}">
                <a16:creationId xmlns:a16="http://schemas.microsoft.com/office/drawing/2014/main" id="{DE8E4653-82CF-6B6B-491A-9C7A268340D1}"/>
              </a:ext>
            </a:extLst>
          </p:cNvPr>
          <p:cNvGrpSpPr/>
          <p:nvPr/>
        </p:nvGrpSpPr>
        <p:grpSpPr>
          <a:xfrm>
            <a:off x="8209953" y="3749567"/>
            <a:ext cx="2075688" cy="600931"/>
            <a:chOff x="8152658" y="2772302"/>
            <a:chExt cx="2765132" cy="801239"/>
          </a:xfrm>
        </p:grpSpPr>
        <p:sp>
          <p:nvSpPr>
            <p:cNvPr id="109" name="TextBox 108">
              <a:extLst>
                <a:ext uri="{FF2B5EF4-FFF2-40B4-BE49-F238E27FC236}">
                  <a16:creationId xmlns:a16="http://schemas.microsoft.com/office/drawing/2014/main" id="{EE2CBE9C-9EBB-E5AB-0148-5F5464D93208}"/>
                </a:ext>
              </a:extLst>
            </p:cNvPr>
            <p:cNvSpPr txBox="1"/>
            <p:nvPr/>
          </p:nvSpPr>
          <p:spPr>
            <a:xfrm>
              <a:off x="8152659" y="2772302"/>
              <a:ext cx="2765131" cy="492442"/>
            </a:xfrm>
            <a:prstGeom prst="rect">
              <a:avLst/>
            </a:prstGeom>
            <a:noFill/>
          </p:spPr>
          <p:txBody>
            <a:bodyPr wrap="square" lIns="0" rIns="0" rtlCol="0" anchor="b">
              <a:spAutoFit/>
            </a:bodyPr>
            <a:lstStyle/>
            <a:p>
              <a:pPr algn="ctr" defTabSz="914400"/>
              <a:r>
                <a:rPr lang="en-US" b="1" noProof="1">
                  <a:solidFill>
                    <a:srgbClr val="A02B93"/>
                  </a:solidFill>
                  <a:latin typeface="DM Sans" pitchFamily="2" charset="0"/>
                </a:rPr>
                <a:t>Decision Tree</a:t>
              </a:r>
            </a:p>
          </p:txBody>
        </p:sp>
        <p:sp>
          <p:nvSpPr>
            <p:cNvPr id="110" name="TextBox 109">
              <a:extLst>
                <a:ext uri="{FF2B5EF4-FFF2-40B4-BE49-F238E27FC236}">
                  <a16:creationId xmlns:a16="http://schemas.microsoft.com/office/drawing/2014/main" id="{ECD1B0EE-F484-931A-9F30-EDBECDB13304}"/>
                </a:ext>
              </a:extLst>
            </p:cNvPr>
            <p:cNvSpPr txBox="1"/>
            <p:nvPr/>
          </p:nvSpPr>
          <p:spPr>
            <a:xfrm>
              <a:off x="8152658" y="3163173"/>
              <a:ext cx="2765131" cy="410368"/>
            </a:xfrm>
            <a:prstGeom prst="rect">
              <a:avLst/>
            </a:prstGeom>
            <a:noFill/>
          </p:spPr>
          <p:txBody>
            <a:bodyPr wrap="square" lIns="0" rIns="0" rtlCol="0" anchor="t">
              <a:spAutoFit/>
            </a:bodyPr>
            <a:lstStyle/>
            <a:p>
              <a:pPr algn="ctr" defTabSz="914400"/>
              <a:r>
                <a:rPr lang="en-US" sz="1400" b="1" noProof="1">
                  <a:latin typeface="DM Sans" pitchFamily="2" charset="0"/>
                </a:rPr>
                <a:t>Accuracy: 88.23%</a:t>
              </a:r>
            </a:p>
          </p:txBody>
        </p:sp>
      </p:grpSp>
      <p:grpSp>
        <p:nvGrpSpPr>
          <p:cNvPr id="111" name="Group 110">
            <a:extLst>
              <a:ext uri="{FF2B5EF4-FFF2-40B4-BE49-F238E27FC236}">
                <a16:creationId xmlns:a16="http://schemas.microsoft.com/office/drawing/2014/main" id="{8E4BB09D-6672-7ED3-70E6-57FEE2E632C1}"/>
              </a:ext>
            </a:extLst>
          </p:cNvPr>
          <p:cNvGrpSpPr/>
          <p:nvPr/>
        </p:nvGrpSpPr>
        <p:grpSpPr>
          <a:xfrm>
            <a:off x="7306269" y="2198210"/>
            <a:ext cx="2075688" cy="600931"/>
            <a:chOff x="7067436" y="843018"/>
            <a:chExt cx="2765132" cy="801239"/>
          </a:xfrm>
        </p:grpSpPr>
        <p:sp>
          <p:nvSpPr>
            <p:cNvPr id="112" name="TextBox 111">
              <a:extLst>
                <a:ext uri="{FF2B5EF4-FFF2-40B4-BE49-F238E27FC236}">
                  <a16:creationId xmlns:a16="http://schemas.microsoft.com/office/drawing/2014/main" id="{947DA5D4-677C-F04C-57DA-8922A4CEB67C}"/>
                </a:ext>
              </a:extLst>
            </p:cNvPr>
            <p:cNvSpPr txBox="1"/>
            <p:nvPr/>
          </p:nvSpPr>
          <p:spPr>
            <a:xfrm>
              <a:off x="7067437" y="843018"/>
              <a:ext cx="2765131" cy="492442"/>
            </a:xfrm>
            <a:prstGeom prst="rect">
              <a:avLst/>
            </a:prstGeom>
            <a:noFill/>
          </p:spPr>
          <p:txBody>
            <a:bodyPr wrap="square" lIns="0" rIns="0" rtlCol="0" anchor="b">
              <a:spAutoFit/>
            </a:bodyPr>
            <a:lstStyle/>
            <a:p>
              <a:pPr algn="ctr" defTabSz="914400"/>
              <a:r>
                <a:rPr lang="en-US" b="1" noProof="1">
                  <a:solidFill>
                    <a:srgbClr val="E97132"/>
                  </a:solidFill>
                  <a:latin typeface="DM Sans" pitchFamily="2" charset="0"/>
                </a:rPr>
                <a:t>Random Forest</a:t>
              </a:r>
            </a:p>
          </p:txBody>
        </p:sp>
        <p:sp>
          <p:nvSpPr>
            <p:cNvPr id="113" name="TextBox 112">
              <a:extLst>
                <a:ext uri="{FF2B5EF4-FFF2-40B4-BE49-F238E27FC236}">
                  <a16:creationId xmlns:a16="http://schemas.microsoft.com/office/drawing/2014/main" id="{CB9C596E-9FB5-0FAD-FA09-D479D4FC7D04}"/>
                </a:ext>
              </a:extLst>
            </p:cNvPr>
            <p:cNvSpPr txBox="1"/>
            <p:nvPr/>
          </p:nvSpPr>
          <p:spPr>
            <a:xfrm>
              <a:off x="7067436" y="1233889"/>
              <a:ext cx="2765131" cy="410368"/>
            </a:xfrm>
            <a:prstGeom prst="rect">
              <a:avLst/>
            </a:prstGeom>
            <a:noFill/>
          </p:spPr>
          <p:txBody>
            <a:bodyPr wrap="square" lIns="0" rIns="0" rtlCol="0" anchor="t">
              <a:spAutoFit/>
            </a:bodyPr>
            <a:lstStyle/>
            <a:p>
              <a:pPr algn="ctr" defTabSz="914400"/>
              <a:r>
                <a:rPr lang="en-US" sz="1400" b="1" noProof="1">
                  <a:latin typeface="DM Sans" pitchFamily="2" charset="0"/>
                </a:rPr>
                <a:t>Accuracy: 93.02%</a:t>
              </a:r>
            </a:p>
          </p:txBody>
        </p:sp>
      </p:grpSp>
      <p:grpSp>
        <p:nvGrpSpPr>
          <p:cNvPr id="114" name="Group 113">
            <a:extLst>
              <a:ext uri="{FF2B5EF4-FFF2-40B4-BE49-F238E27FC236}">
                <a16:creationId xmlns:a16="http://schemas.microsoft.com/office/drawing/2014/main" id="{C4A1D137-E044-0464-9C43-C363F06EDDC5}"/>
              </a:ext>
            </a:extLst>
          </p:cNvPr>
          <p:cNvGrpSpPr/>
          <p:nvPr/>
        </p:nvGrpSpPr>
        <p:grpSpPr>
          <a:xfrm>
            <a:off x="3044057" y="4687212"/>
            <a:ext cx="2086012" cy="598201"/>
            <a:chOff x="1687863" y="4008249"/>
            <a:chExt cx="2778885" cy="797599"/>
          </a:xfrm>
        </p:grpSpPr>
        <p:sp>
          <p:nvSpPr>
            <p:cNvPr id="115" name="TextBox 114">
              <a:extLst>
                <a:ext uri="{FF2B5EF4-FFF2-40B4-BE49-F238E27FC236}">
                  <a16:creationId xmlns:a16="http://schemas.microsoft.com/office/drawing/2014/main" id="{27B2DD9E-36A4-E607-DEBF-3D3CF2CC319A}"/>
                </a:ext>
              </a:extLst>
            </p:cNvPr>
            <p:cNvSpPr txBox="1"/>
            <p:nvPr/>
          </p:nvSpPr>
          <p:spPr>
            <a:xfrm>
              <a:off x="1701617" y="4008249"/>
              <a:ext cx="2765131" cy="492442"/>
            </a:xfrm>
            <a:prstGeom prst="rect">
              <a:avLst/>
            </a:prstGeom>
            <a:noFill/>
          </p:spPr>
          <p:txBody>
            <a:bodyPr wrap="square" lIns="0" rIns="0" rtlCol="0" anchor="b">
              <a:spAutoFit/>
            </a:bodyPr>
            <a:lstStyle/>
            <a:p>
              <a:pPr algn="ctr" defTabSz="914400"/>
              <a:r>
                <a:rPr lang="en-US" b="1" noProof="1">
                  <a:solidFill>
                    <a:srgbClr val="4EA72E"/>
                  </a:solidFill>
                  <a:latin typeface="DM Sans" pitchFamily="2" charset="0"/>
                </a:rPr>
                <a:t>Linear Regression</a:t>
              </a:r>
            </a:p>
          </p:txBody>
        </p:sp>
        <p:sp>
          <p:nvSpPr>
            <p:cNvPr id="116" name="TextBox 115">
              <a:extLst>
                <a:ext uri="{FF2B5EF4-FFF2-40B4-BE49-F238E27FC236}">
                  <a16:creationId xmlns:a16="http://schemas.microsoft.com/office/drawing/2014/main" id="{BD2EAF0C-051A-94E2-66E5-CDEE224379AA}"/>
                </a:ext>
              </a:extLst>
            </p:cNvPr>
            <p:cNvSpPr txBox="1"/>
            <p:nvPr/>
          </p:nvSpPr>
          <p:spPr>
            <a:xfrm>
              <a:off x="1687863" y="4395480"/>
              <a:ext cx="2765131" cy="410368"/>
            </a:xfrm>
            <a:prstGeom prst="rect">
              <a:avLst/>
            </a:prstGeom>
            <a:noFill/>
          </p:spPr>
          <p:txBody>
            <a:bodyPr wrap="square" lIns="0" rIns="0" rtlCol="0" anchor="t">
              <a:spAutoFit/>
            </a:bodyPr>
            <a:lstStyle/>
            <a:p>
              <a:pPr algn="ctr" defTabSz="914400"/>
              <a:r>
                <a:rPr lang="en-US" sz="1400" b="1" noProof="1">
                  <a:latin typeface="DM Sans" pitchFamily="2" charset="0"/>
                </a:rPr>
                <a:t>Accuracy: 0.24%</a:t>
              </a:r>
            </a:p>
          </p:txBody>
        </p:sp>
      </p:grpSp>
      <p:grpSp>
        <p:nvGrpSpPr>
          <p:cNvPr id="117" name="Group 116">
            <a:extLst>
              <a:ext uri="{FF2B5EF4-FFF2-40B4-BE49-F238E27FC236}">
                <a16:creationId xmlns:a16="http://schemas.microsoft.com/office/drawing/2014/main" id="{69E264E3-3C85-2B41-177D-0F2F0AAA37A3}"/>
              </a:ext>
            </a:extLst>
          </p:cNvPr>
          <p:cNvGrpSpPr/>
          <p:nvPr/>
        </p:nvGrpSpPr>
        <p:grpSpPr>
          <a:xfrm>
            <a:off x="2903874" y="2977925"/>
            <a:ext cx="2075688" cy="600931"/>
            <a:chOff x="1199199" y="2360319"/>
            <a:chExt cx="2765132" cy="801239"/>
          </a:xfrm>
        </p:grpSpPr>
        <p:sp>
          <p:nvSpPr>
            <p:cNvPr id="118" name="TextBox 117">
              <a:extLst>
                <a:ext uri="{FF2B5EF4-FFF2-40B4-BE49-F238E27FC236}">
                  <a16:creationId xmlns:a16="http://schemas.microsoft.com/office/drawing/2014/main" id="{D6F66E73-73C9-641F-9574-F708F44A1DC2}"/>
                </a:ext>
              </a:extLst>
            </p:cNvPr>
            <p:cNvSpPr txBox="1"/>
            <p:nvPr/>
          </p:nvSpPr>
          <p:spPr>
            <a:xfrm>
              <a:off x="1199200" y="2360319"/>
              <a:ext cx="2765131" cy="492442"/>
            </a:xfrm>
            <a:prstGeom prst="rect">
              <a:avLst/>
            </a:prstGeom>
            <a:noFill/>
          </p:spPr>
          <p:txBody>
            <a:bodyPr wrap="square" lIns="0" rIns="0" rtlCol="0" anchor="b">
              <a:spAutoFit/>
            </a:bodyPr>
            <a:lstStyle/>
            <a:p>
              <a:pPr algn="ctr" defTabSz="914400"/>
              <a:r>
                <a:rPr lang="en-US" b="1" noProof="1">
                  <a:solidFill>
                    <a:srgbClr val="805AAB"/>
                  </a:solidFill>
                  <a:latin typeface="DM Sans" pitchFamily="2" charset="0"/>
                </a:rPr>
                <a:t>KNN</a:t>
              </a:r>
            </a:p>
          </p:txBody>
        </p:sp>
        <p:sp>
          <p:nvSpPr>
            <p:cNvPr id="119" name="TextBox 118">
              <a:extLst>
                <a:ext uri="{FF2B5EF4-FFF2-40B4-BE49-F238E27FC236}">
                  <a16:creationId xmlns:a16="http://schemas.microsoft.com/office/drawing/2014/main" id="{46D8090E-C4D7-ED2C-1384-FA13A7D06A7C}"/>
                </a:ext>
              </a:extLst>
            </p:cNvPr>
            <p:cNvSpPr txBox="1"/>
            <p:nvPr/>
          </p:nvSpPr>
          <p:spPr>
            <a:xfrm>
              <a:off x="1199199" y="2751190"/>
              <a:ext cx="2765131" cy="410368"/>
            </a:xfrm>
            <a:prstGeom prst="rect">
              <a:avLst/>
            </a:prstGeom>
            <a:noFill/>
          </p:spPr>
          <p:txBody>
            <a:bodyPr wrap="square" lIns="0" rIns="0" rtlCol="0" anchor="t">
              <a:spAutoFit/>
            </a:bodyPr>
            <a:lstStyle/>
            <a:p>
              <a:pPr algn="ctr" defTabSz="914400"/>
              <a:r>
                <a:rPr lang="en-US" sz="1400" b="1" noProof="1">
                  <a:latin typeface="DM Sans" pitchFamily="2" charset="0"/>
                </a:rPr>
                <a:t>Accuracy: -7.42%</a:t>
              </a:r>
            </a:p>
          </p:txBody>
        </p:sp>
      </p:grpSp>
      <p:grpSp>
        <p:nvGrpSpPr>
          <p:cNvPr id="120" name="Group 119">
            <a:extLst>
              <a:ext uri="{FF2B5EF4-FFF2-40B4-BE49-F238E27FC236}">
                <a16:creationId xmlns:a16="http://schemas.microsoft.com/office/drawing/2014/main" id="{4AA9C37E-A998-711B-3F10-F2F2C4933F2A}"/>
              </a:ext>
            </a:extLst>
          </p:cNvPr>
          <p:cNvGrpSpPr/>
          <p:nvPr/>
        </p:nvGrpSpPr>
        <p:grpSpPr>
          <a:xfrm>
            <a:off x="4331156" y="1605638"/>
            <a:ext cx="2075688" cy="877931"/>
            <a:chOff x="2153791" y="403894"/>
            <a:chExt cx="4044807" cy="1170574"/>
          </a:xfrm>
        </p:grpSpPr>
        <p:sp>
          <p:nvSpPr>
            <p:cNvPr id="121" name="TextBox 120">
              <a:extLst>
                <a:ext uri="{FF2B5EF4-FFF2-40B4-BE49-F238E27FC236}">
                  <a16:creationId xmlns:a16="http://schemas.microsoft.com/office/drawing/2014/main" id="{A1F0B2A8-5602-DD7A-C9C0-42EAA9811D5D}"/>
                </a:ext>
              </a:extLst>
            </p:cNvPr>
            <p:cNvSpPr txBox="1"/>
            <p:nvPr/>
          </p:nvSpPr>
          <p:spPr>
            <a:xfrm>
              <a:off x="2153793" y="403894"/>
              <a:ext cx="4044805" cy="861775"/>
            </a:xfrm>
            <a:prstGeom prst="rect">
              <a:avLst/>
            </a:prstGeom>
            <a:noFill/>
          </p:spPr>
          <p:txBody>
            <a:bodyPr wrap="square" lIns="0" rIns="0" rtlCol="0" anchor="b">
              <a:spAutoFit/>
            </a:bodyPr>
            <a:lstStyle/>
            <a:p>
              <a:pPr algn="ctr" defTabSz="914400"/>
              <a:r>
                <a:rPr lang="en-US" b="1" noProof="1">
                  <a:solidFill>
                    <a:srgbClr val="FF0000"/>
                  </a:solidFill>
                  <a:latin typeface="DM Sans" pitchFamily="2" charset="0"/>
                </a:rPr>
                <a:t>Gradient Boosting Regressor </a:t>
              </a:r>
            </a:p>
          </p:txBody>
        </p:sp>
        <p:sp>
          <p:nvSpPr>
            <p:cNvPr id="122" name="TextBox 121">
              <a:extLst>
                <a:ext uri="{FF2B5EF4-FFF2-40B4-BE49-F238E27FC236}">
                  <a16:creationId xmlns:a16="http://schemas.microsoft.com/office/drawing/2014/main" id="{650145A2-43F7-CAB5-2887-A781353884D4}"/>
                </a:ext>
              </a:extLst>
            </p:cNvPr>
            <p:cNvSpPr txBox="1"/>
            <p:nvPr/>
          </p:nvSpPr>
          <p:spPr>
            <a:xfrm>
              <a:off x="2153791" y="1164099"/>
              <a:ext cx="4044803" cy="410369"/>
            </a:xfrm>
            <a:prstGeom prst="rect">
              <a:avLst/>
            </a:prstGeom>
            <a:noFill/>
          </p:spPr>
          <p:txBody>
            <a:bodyPr wrap="square" lIns="0" rIns="0" rtlCol="0" anchor="t">
              <a:spAutoFit/>
            </a:bodyPr>
            <a:lstStyle/>
            <a:p>
              <a:pPr algn="ctr" defTabSz="914400"/>
              <a:r>
                <a:rPr lang="en-US" sz="1400" b="1" noProof="1">
                  <a:latin typeface="DM Sans" pitchFamily="2" charset="0"/>
                </a:rPr>
                <a:t>Accuracy: 93.46% </a:t>
              </a:r>
            </a:p>
          </p:txBody>
        </p:sp>
      </p:grpSp>
      <p:grpSp>
        <p:nvGrpSpPr>
          <p:cNvPr id="123" name="Group 122">
            <a:extLst>
              <a:ext uri="{FF2B5EF4-FFF2-40B4-BE49-F238E27FC236}">
                <a16:creationId xmlns:a16="http://schemas.microsoft.com/office/drawing/2014/main" id="{BC063752-2AED-DDA2-A47C-D59558C454C4}"/>
              </a:ext>
            </a:extLst>
          </p:cNvPr>
          <p:cNvGrpSpPr/>
          <p:nvPr/>
        </p:nvGrpSpPr>
        <p:grpSpPr>
          <a:xfrm>
            <a:off x="5436063" y="5835644"/>
            <a:ext cx="2075688" cy="600932"/>
            <a:chOff x="4393175" y="5225668"/>
            <a:chExt cx="3259201" cy="801244"/>
          </a:xfrm>
        </p:grpSpPr>
        <p:sp>
          <p:nvSpPr>
            <p:cNvPr id="124" name="TextBox 123">
              <a:extLst>
                <a:ext uri="{FF2B5EF4-FFF2-40B4-BE49-F238E27FC236}">
                  <a16:creationId xmlns:a16="http://schemas.microsoft.com/office/drawing/2014/main" id="{00D7E02D-D161-9310-B8DA-F41927FF3857}"/>
                </a:ext>
              </a:extLst>
            </p:cNvPr>
            <p:cNvSpPr txBox="1"/>
            <p:nvPr/>
          </p:nvSpPr>
          <p:spPr>
            <a:xfrm>
              <a:off x="4393177" y="5225668"/>
              <a:ext cx="3259199" cy="492444"/>
            </a:xfrm>
            <a:prstGeom prst="rect">
              <a:avLst/>
            </a:prstGeom>
            <a:noFill/>
          </p:spPr>
          <p:txBody>
            <a:bodyPr wrap="square" lIns="0" rIns="0" rtlCol="0" anchor="b">
              <a:spAutoFit/>
            </a:bodyPr>
            <a:lstStyle/>
            <a:p>
              <a:pPr algn="ctr" defTabSz="914400"/>
              <a:r>
                <a:rPr lang="en-US" b="1" noProof="1">
                  <a:solidFill>
                    <a:srgbClr val="0F9ED5"/>
                  </a:solidFill>
                  <a:latin typeface="DM Sans" pitchFamily="2" charset="0"/>
                </a:rPr>
                <a:t>SVR</a:t>
              </a:r>
            </a:p>
          </p:txBody>
        </p:sp>
        <p:sp>
          <p:nvSpPr>
            <p:cNvPr id="125" name="TextBox 124">
              <a:extLst>
                <a:ext uri="{FF2B5EF4-FFF2-40B4-BE49-F238E27FC236}">
                  <a16:creationId xmlns:a16="http://schemas.microsoft.com/office/drawing/2014/main" id="{0668A554-A480-9222-99F9-7B7D42ADFA7E}"/>
                </a:ext>
              </a:extLst>
            </p:cNvPr>
            <p:cNvSpPr txBox="1"/>
            <p:nvPr/>
          </p:nvSpPr>
          <p:spPr>
            <a:xfrm>
              <a:off x="4393175" y="5616542"/>
              <a:ext cx="3259198" cy="410370"/>
            </a:xfrm>
            <a:prstGeom prst="rect">
              <a:avLst/>
            </a:prstGeom>
            <a:noFill/>
          </p:spPr>
          <p:txBody>
            <a:bodyPr wrap="square" lIns="0" rIns="0" rtlCol="0" anchor="t">
              <a:spAutoFit/>
            </a:bodyPr>
            <a:lstStyle/>
            <a:p>
              <a:pPr algn="ctr" defTabSz="914400"/>
              <a:r>
                <a:rPr lang="en-US" sz="1400" b="1" noProof="1">
                  <a:latin typeface="DM Sans" pitchFamily="2" charset="0"/>
                </a:rPr>
                <a:t>Accuracy: 0.81%</a:t>
              </a:r>
            </a:p>
          </p:txBody>
        </p:sp>
      </p:grpSp>
      <p:pic>
        <p:nvPicPr>
          <p:cNvPr id="2" name="Graphic 1" descr="Trophy">
            <a:extLst>
              <a:ext uri="{FF2B5EF4-FFF2-40B4-BE49-F238E27FC236}">
                <a16:creationId xmlns:a16="http://schemas.microsoft.com/office/drawing/2014/main" id="{86EEB478-AAC0-9BE8-64C6-91B50C580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4393" y="3676415"/>
            <a:ext cx="937979" cy="937979"/>
          </a:xfrm>
          <a:prstGeom prst="rect">
            <a:avLst/>
          </a:prstGeom>
        </p:spPr>
      </p:pic>
    </p:spTree>
    <p:extLst>
      <p:ext uri="{BB962C8B-B14F-4D97-AF65-F5344CB8AC3E}">
        <p14:creationId xmlns:p14="http://schemas.microsoft.com/office/powerpoint/2010/main" val="61078828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B5F2-D74F-67DE-8A57-0D0230AFA72A}"/>
              </a:ext>
            </a:extLst>
          </p:cNvPr>
          <p:cNvSpPr txBox="1">
            <a:spLocks/>
          </p:cNvSpPr>
          <p:nvPr/>
        </p:nvSpPr>
        <p:spPr>
          <a:xfrm>
            <a:off x="510209" y="430003"/>
            <a:ext cx="7838661" cy="608910"/>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Graphical User Interface (GUI) Development</a:t>
            </a:r>
          </a:p>
        </p:txBody>
      </p:sp>
      <p:sp>
        <p:nvSpPr>
          <p:cNvPr id="3" name="TextBox 2">
            <a:extLst>
              <a:ext uri="{FF2B5EF4-FFF2-40B4-BE49-F238E27FC236}">
                <a16:creationId xmlns:a16="http://schemas.microsoft.com/office/drawing/2014/main" id="{82C0D892-F9C2-42AC-0BE5-54E85AC32472}"/>
              </a:ext>
            </a:extLst>
          </p:cNvPr>
          <p:cNvSpPr txBox="1"/>
          <p:nvPr/>
        </p:nvSpPr>
        <p:spPr>
          <a:xfrm>
            <a:off x="758688" y="1567535"/>
            <a:ext cx="9158207"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latin typeface="DM Sans" pitchFamily="2" charset="0"/>
              </a:rPr>
              <a:t>Easy Demand Forecasting!</a:t>
            </a:r>
          </a:p>
        </p:txBody>
      </p:sp>
      <p:sp>
        <p:nvSpPr>
          <p:cNvPr id="4" name="TextBox 3">
            <a:extLst>
              <a:ext uri="{FF2B5EF4-FFF2-40B4-BE49-F238E27FC236}">
                <a16:creationId xmlns:a16="http://schemas.microsoft.com/office/drawing/2014/main" id="{BB4DE32C-CE3A-B42A-177D-7FC4D20D2BB2}"/>
              </a:ext>
            </a:extLst>
          </p:cNvPr>
          <p:cNvSpPr txBox="1"/>
          <p:nvPr/>
        </p:nvSpPr>
        <p:spPr>
          <a:xfrm>
            <a:off x="2169077" y="2501687"/>
            <a:ext cx="7193584" cy="724591"/>
          </a:xfrm>
          <a:prstGeom prst="rect">
            <a:avLst/>
          </a:prstGeom>
          <a:noFill/>
        </p:spPr>
        <p:txBody>
          <a:bodyPr wrap="square">
            <a:noAutofit/>
          </a:bodyPr>
          <a:lstStyle/>
          <a:p>
            <a:pPr eaLnBrk="0" fontAlgn="base" hangingPunct="0">
              <a:spcBef>
                <a:spcPct val="0"/>
              </a:spcBef>
              <a:spcAft>
                <a:spcPct val="0"/>
              </a:spcAft>
            </a:pPr>
            <a:r>
              <a:rPr kumimoji="0" lang="en-US" altLang="en-US" sz="2400" i="0" u="none" strike="noStrike" cap="none" normalizeH="0" baseline="0" dirty="0">
                <a:ln>
                  <a:noFill/>
                </a:ln>
                <a:solidFill>
                  <a:schemeClr val="tx1"/>
                </a:solidFill>
                <a:effectLst/>
                <a:latin typeface="DM Sans" pitchFamily="2" charset="0"/>
              </a:rPr>
              <a:t>New user-friendly tool predicts demand! </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7749822-7445-EB0C-71D4-050B0D3E40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4118" y="2398391"/>
            <a:ext cx="573156" cy="573156"/>
          </a:xfrm>
          <a:prstGeom prst="rect">
            <a:avLst/>
          </a:prstGeom>
        </p:spPr>
      </p:pic>
      <p:sp>
        <p:nvSpPr>
          <p:cNvPr id="6" name="TextBox 5">
            <a:extLst>
              <a:ext uri="{FF2B5EF4-FFF2-40B4-BE49-F238E27FC236}">
                <a16:creationId xmlns:a16="http://schemas.microsoft.com/office/drawing/2014/main" id="{1D5BBB2A-957B-74AF-804B-986FA3681D37}"/>
              </a:ext>
            </a:extLst>
          </p:cNvPr>
          <p:cNvSpPr txBox="1"/>
          <p:nvPr/>
        </p:nvSpPr>
        <p:spPr>
          <a:xfrm>
            <a:off x="2169077" y="3498879"/>
            <a:ext cx="7193584" cy="724591"/>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tx1"/>
                </a:solidFill>
                <a:effectLst/>
                <a:latin typeface="DM Sans" pitchFamily="2" charset="0"/>
              </a:rPr>
              <a:t>Simply enter information and get results. </a:t>
            </a:r>
          </a:p>
        </p:txBody>
      </p:sp>
      <p:sp>
        <p:nvSpPr>
          <p:cNvPr id="7" name="TextBox 6">
            <a:extLst>
              <a:ext uri="{FF2B5EF4-FFF2-40B4-BE49-F238E27FC236}">
                <a16:creationId xmlns:a16="http://schemas.microsoft.com/office/drawing/2014/main" id="{3BF741A2-B6FD-494B-5453-7BA6859EBDC8}"/>
              </a:ext>
            </a:extLst>
          </p:cNvPr>
          <p:cNvSpPr txBox="1"/>
          <p:nvPr/>
        </p:nvSpPr>
        <p:spPr>
          <a:xfrm>
            <a:off x="2169077" y="4496071"/>
            <a:ext cx="7193584" cy="724591"/>
          </a:xfrm>
          <a:prstGeom prst="rect">
            <a:avLst/>
          </a:prstGeom>
          <a:no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tx1"/>
                </a:solidFill>
                <a:effectLst/>
                <a:latin typeface="DM Sans" pitchFamily="2" charset="0"/>
              </a:rPr>
              <a:t>See clear charts to understand the data. </a:t>
            </a:r>
          </a:p>
        </p:txBody>
      </p:sp>
      <p:sp>
        <p:nvSpPr>
          <p:cNvPr id="8" name="TextBox 7">
            <a:extLst>
              <a:ext uri="{FF2B5EF4-FFF2-40B4-BE49-F238E27FC236}">
                <a16:creationId xmlns:a16="http://schemas.microsoft.com/office/drawing/2014/main" id="{686086DF-8C9E-E0A0-8A38-691BFF11AAFD}"/>
              </a:ext>
            </a:extLst>
          </p:cNvPr>
          <p:cNvSpPr txBox="1"/>
          <p:nvPr/>
        </p:nvSpPr>
        <p:spPr>
          <a:xfrm>
            <a:off x="2169077" y="5493263"/>
            <a:ext cx="719358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DM Sans" pitchFamily="2" charset="0"/>
              </a:rPr>
              <a:t>Built with Python (Tkinter) for smooth operation. </a:t>
            </a:r>
            <a:endParaRPr kumimoji="0" lang="en-US" altLang="en-US" sz="2400" b="0" i="0" u="none" strike="noStrike" cap="none" normalizeH="0" baseline="0" dirty="0">
              <a:ln>
                <a:noFill/>
              </a:ln>
              <a:solidFill>
                <a:schemeClr val="tx1"/>
              </a:solidFill>
              <a:effectLst/>
              <a:latin typeface="DM Sans" pitchFamily="2" charset="0"/>
            </a:endParaRPr>
          </a:p>
        </p:txBody>
      </p:sp>
      <p:pic>
        <p:nvPicPr>
          <p:cNvPr id="9" name="Picture 8">
            <a:extLst>
              <a:ext uri="{FF2B5EF4-FFF2-40B4-BE49-F238E27FC236}">
                <a16:creationId xmlns:a16="http://schemas.microsoft.com/office/drawing/2014/main" id="{3D13FBFE-7616-80AA-F2AF-8201B4FB34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44485" y="3429463"/>
            <a:ext cx="573157" cy="573157"/>
          </a:xfrm>
          <a:prstGeom prst="rect">
            <a:avLst/>
          </a:prstGeom>
        </p:spPr>
      </p:pic>
      <p:pic>
        <p:nvPicPr>
          <p:cNvPr id="10" name="Picture 9">
            <a:extLst>
              <a:ext uri="{FF2B5EF4-FFF2-40B4-BE49-F238E27FC236}">
                <a16:creationId xmlns:a16="http://schemas.microsoft.com/office/drawing/2014/main" id="{6ED64DE3-55A2-D3D5-423F-D70F1F664C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444486" y="4371811"/>
            <a:ext cx="573156" cy="573156"/>
          </a:xfrm>
          <a:prstGeom prst="rect">
            <a:avLst/>
          </a:prstGeom>
        </p:spPr>
      </p:pic>
      <p:pic>
        <p:nvPicPr>
          <p:cNvPr id="11" name="Picture 10">
            <a:extLst>
              <a:ext uri="{FF2B5EF4-FFF2-40B4-BE49-F238E27FC236}">
                <a16:creationId xmlns:a16="http://schemas.microsoft.com/office/drawing/2014/main" id="{6435E690-6F01-BE04-B417-8A52537EF99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44484" y="5382221"/>
            <a:ext cx="573156" cy="573156"/>
          </a:xfrm>
          <a:prstGeom prst="rect">
            <a:avLst/>
          </a:prstGeom>
        </p:spPr>
      </p:pic>
    </p:spTree>
    <p:extLst>
      <p:ext uri="{BB962C8B-B14F-4D97-AF65-F5344CB8AC3E}">
        <p14:creationId xmlns:p14="http://schemas.microsoft.com/office/powerpoint/2010/main" val="2668597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11CA-1AA3-9B48-762B-877992C25DB1}"/>
              </a:ext>
            </a:extLst>
          </p:cNvPr>
          <p:cNvSpPr txBox="1">
            <a:spLocks/>
          </p:cNvSpPr>
          <p:nvPr/>
        </p:nvSpPr>
        <p:spPr>
          <a:xfrm>
            <a:off x="361123" y="250072"/>
            <a:ext cx="7938052" cy="563211"/>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solidFill>
              </a:rPr>
              <a:t>Graphical User Interface (GUI) Development</a:t>
            </a:r>
          </a:p>
        </p:txBody>
      </p:sp>
      <p:sp>
        <p:nvSpPr>
          <p:cNvPr id="3" name="TextBox 2">
            <a:extLst>
              <a:ext uri="{FF2B5EF4-FFF2-40B4-BE49-F238E27FC236}">
                <a16:creationId xmlns:a16="http://schemas.microsoft.com/office/drawing/2014/main" id="{D5E0AD0E-82D8-0A0F-45D2-91C9FE21BD66}"/>
              </a:ext>
            </a:extLst>
          </p:cNvPr>
          <p:cNvSpPr txBox="1"/>
          <p:nvPr/>
        </p:nvSpPr>
        <p:spPr>
          <a:xfrm>
            <a:off x="877956" y="1112480"/>
            <a:ext cx="2481471" cy="461665"/>
          </a:xfrm>
          <a:prstGeom prst="rect">
            <a:avLst/>
          </a:prstGeom>
          <a:noFill/>
        </p:spPr>
        <p:txBody>
          <a:bodyPr wrap="square" rtlCol="0">
            <a:spAutoFit/>
          </a:bodyPr>
          <a:lstStyle/>
          <a:p>
            <a:r>
              <a:rPr lang="en-US" sz="2400" b="1" dirty="0">
                <a:latin typeface="DM Sans" pitchFamily="2" charset="0"/>
              </a:rPr>
              <a:t>Test Scenario:</a:t>
            </a:r>
          </a:p>
        </p:txBody>
      </p:sp>
      <p:pic>
        <p:nvPicPr>
          <p:cNvPr id="4" name="Picture 3" descr="A white and yellow dotted surface&#10;&#10;Description automatically generated">
            <a:extLst>
              <a:ext uri="{FF2B5EF4-FFF2-40B4-BE49-F238E27FC236}">
                <a16:creationId xmlns:a16="http://schemas.microsoft.com/office/drawing/2014/main" id="{F5D1BCAE-65D4-BB2D-3E3B-8BB7D6520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819" y="1873342"/>
            <a:ext cx="7220919" cy="4511960"/>
          </a:xfrm>
          <a:prstGeom prst="rect">
            <a:avLst/>
          </a:prstGeom>
        </p:spPr>
      </p:pic>
    </p:spTree>
    <p:extLst>
      <p:ext uri="{BB962C8B-B14F-4D97-AF65-F5344CB8AC3E}">
        <p14:creationId xmlns:p14="http://schemas.microsoft.com/office/powerpoint/2010/main" val="206320259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a:extLst>
              <a:ext uri="{FF2B5EF4-FFF2-40B4-BE49-F238E27FC236}">
                <a16:creationId xmlns:a16="http://schemas.microsoft.com/office/drawing/2014/main" id="{4EA6FA80-D2DE-6405-4ECD-B06B957DA1AB}"/>
              </a:ext>
            </a:extLst>
          </p:cNvPr>
          <p:cNvPicPr>
            <a:picLocks noChangeAspect="1"/>
          </p:cNvPicPr>
          <p:nvPr/>
        </p:nvPicPr>
        <p:blipFill>
          <a:blip r:embed="rId2" cstate="print">
            <a:extLst>
              <a:ext uri="{28A0092B-C50C-407E-A947-70E740481C1C}">
                <a14:useLocalDpi xmlns:a14="http://schemas.microsoft.com/office/drawing/2010/main" val="0"/>
              </a:ext>
            </a:extLst>
          </a:blip>
          <a:srcRect l="15626" r="15626"/>
          <a:stretch/>
        </p:blipFill>
        <p:spPr>
          <a:xfrm>
            <a:off x="5824330" y="-9940"/>
            <a:ext cx="6349504" cy="6947453"/>
          </a:xfrm>
          <a:custGeom>
            <a:avLst/>
            <a:gdLst/>
            <a:ahLst/>
            <a:cxnLst/>
            <a:rect l="l" t="t" r="r" b="b"/>
            <a:pathLst>
              <a:path w="7091044" h="6858001">
                <a:moveTo>
                  <a:pt x="405750" y="0"/>
                </a:moveTo>
                <a:lnTo>
                  <a:pt x="7091044" y="0"/>
                </a:lnTo>
                <a:lnTo>
                  <a:pt x="7091044" y="6858001"/>
                </a:lnTo>
                <a:lnTo>
                  <a:pt x="53572" y="6858001"/>
                </a:lnTo>
                <a:lnTo>
                  <a:pt x="1828991" y="4521201"/>
                </a:lnTo>
                <a:close/>
                <a:moveTo>
                  <a:pt x="0" y="0"/>
                </a:moveTo>
                <a:lnTo>
                  <a:pt x="405750" y="0"/>
                </a:lnTo>
                <a:lnTo>
                  <a:pt x="0" y="434"/>
                </a:lnTo>
                <a:close/>
              </a:path>
            </a:pathLst>
          </a:custGeom>
        </p:spPr>
      </p:pic>
      <p:sp>
        <p:nvSpPr>
          <p:cNvPr id="2" name="TextBox 1">
            <a:extLst>
              <a:ext uri="{FF2B5EF4-FFF2-40B4-BE49-F238E27FC236}">
                <a16:creationId xmlns:a16="http://schemas.microsoft.com/office/drawing/2014/main" id="{4B5AF007-1E48-7CC0-337B-C35BD0A5746C}"/>
              </a:ext>
            </a:extLst>
          </p:cNvPr>
          <p:cNvSpPr txBox="1"/>
          <p:nvPr/>
        </p:nvSpPr>
        <p:spPr>
          <a:xfrm>
            <a:off x="698984" y="2354134"/>
            <a:ext cx="5581445" cy="1235733"/>
          </a:xfrm>
          <a:prstGeom prst="rect">
            <a:avLst/>
          </a:prstGeom>
        </p:spPr>
        <p:txBody>
          <a:bodyPr vert="horz" lIns="91440" tIns="45720" rIns="91440" bIns="45720" rtlCol="0" anchor="b">
            <a:normAutofit fontScale="92500"/>
          </a:bodyPr>
          <a:lstStyle/>
          <a:p>
            <a:pPr algn="r">
              <a:spcBef>
                <a:spcPct val="0"/>
              </a:spcBef>
              <a:spcAft>
                <a:spcPts val="600"/>
              </a:spcAft>
            </a:pPr>
            <a:r>
              <a:rPr 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Problem Statement</a:t>
            </a:r>
          </a:p>
        </p:txBody>
      </p:sp>
      <p:cxnSp>
        <p:nvCxnSpPr>
          <p:cNvPr id="20" name="Straight Connector 19">
            <a:extLst>
              <a:ext uri="{FF2B5EF4-FFF2-40B4-BE49-F238E27FC236}">
                <a16:creationId xmlns:a16="http://schemas.microsoft.com/office/drawing/2014/main" id="{27A85E05-9D34-4977-8352-DB39569974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DED616-E554-4DB6-9F28-08F38A64A9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CDA3497-1EDA-4EB3-9C27-4D9835D30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41F9764E-9AA0-49A3-9EA2-885EE991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4">
            <a:extLst>
              <a:ext uri="{FF2B5EF4-FFF2-40B4-BE49-F238E27FC236}">
                <a16:creationId xmlns:a16="http://schemas.microsoft.com/office/drawing/2014/main" id="{FA3A4F4A-4DC4-43F2-AC2D-06211A812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7">
            <a:extLst>
              <a:ext uri="{FF2B5EF4-FFF2-40B4-BE49-F238E27FC236}">
                <a16:creationId xmlns:a16="http://schemas.microsoft.com/office/drawing/2014/main" id="{84CFB374-B343-457A-B567-B4D784B1F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8">
            <a:extLst>
              <a:ext uri="{FF2B5EF4-FFF2-40B4-BE49-F238E27FC236}">
                <a16:creationId xmlns:a16="http://schemas.microsoft.com/office/drawing/2014/main" id="{0597FEEE-1E11-4396-BB69-B43FA92F9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9">
            <a:extLst>
              <a:ext uri="{FF2B5EF4-FFF2-40B4-BE49-F238E27FC236}">
                <a16:creationId xmlns:a16="http://schemas.microsoft.com/office/drawing/2014/main" id="{A2DB2F81-3E68-4044-B7C2-03DEEC50D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29">
            <a:extLst>
              <a:ext uri="{FF2B5EF4-FFF2-40B4-BE49-F238E27FC236}">
                <a16:creationId xmlns:a16="http://schemas.microsoft.com/office/drawing/2014/main" id="{DC2F7294-2397-4C96-AB1E-E66CDEA3B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9449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5" name="Group 224">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226"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97" name="Straight Connector 196">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9" name="Isosceles Triangle 22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2"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3" name="Isosceles Triangle 23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tone building with columns on the side of the water&#10;&#10;Description automatically generated">
            <a:extLst>
              <a:ext uri="{FF2B5EF4-FFF2-40B4-BE49-F238E27FC236}">
                <a16:creationId xmlns:a16="http://schemas.microsoft.com/office/drawing/2014/main" id="{CB37A410-EA0C-2CE2-3E49-00CE6AB2D09C}"/>
              </a:ext>
            </a:extLst>
          </p:cNvPr>
          <p:cNvPicPr>
            <a:picLocks noChangeAspect="1"/>
          </p:cNvPicPr>
          <p:nvPr/>
        </p:nvPicPr>
        <p:blipFill rotWithShape="1">
          <a:blip r:embed="rId2">
            <a:extLst>
              <a:ext uri="{28A0092B-C50C-407E-A947-70E740481C1C}">
                <a14:useLocalDpi xmlns:a14="http://schemas.microsoft.com/office/drawing/2010/main" val="0"/>
              </a:ext>
            </a:extLst>
          </a:blip>
          <a:srcRect l="6648" t="8166" r="-1" b="1405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文本框 29">
            <a:extLst>
              <a:ext uri="{FF2B5EF4-FFF2-40B4-BE49-F238E27FC236}">
                <a16:creationId xmlns:a16="http://schemas.microsoft.com/office/drawing/2014/main" id="{FF5442E2-A665-3E3D-772F-971AA495FB5E}"/>
              </a:ext>
            </a:extLst>
          </p:cNvPr>
          <p:cNvSpPr txBox="1"/>
          <p:nvPr/>
        </p:nvSpPr>
        <p:spPr>
          <a:xfrm>
            <a:off x="1016624" y="2841171"/>
            <a:ext cx="3584939" cy="999759"/>
          </a:xfrm>
          <a:prstGeom prst="rect">
            <a:avLst/>
          </a:prstGeom>
        </p:spPr>
        <p:txBody>
          <a:bodyPr vert="horz" lIns="91440" tIns="45720" rIns="91440" bIns="45720" rtlCol="0" anchor="b">
            <a:normAutofit/>
          </a:bodyPr>
          <a:lstStyle/>
          <a:p>
            <a:pPr algn="r">
              <a:spcBef>
                <a:spcPct val="0"/>
              </a:spcBef>
              <a:spcAft>
                <a:spcPts val="600"/>
              </a:spcAft>
            </a:pPr>
            <a:r>
              <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Conclusion</a:t>
            </a:r>
          </a:p>
        </p:txBody>
      </p:sp>
      <p:cxnSp>
        <p:nvCxnSpPr>
          <p:cNvPr id="234" name="Straight Connector 23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0"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1"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0791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2">
            <a:extLst>
              <a:ext uri="{FF2B5EF4-FFF2-40B4-BE49-F238E27FC236}">
                <a16:creationId xmlns:a16="http://schemas.microsoft.com/office/drawing/2014/main" id="{6DD1D533-602F-C1E2-E34E-B1AF12806FB0}"/>
              </a:ext>
            </a:extLst>
          </p:cNvPr>
          <p:cNvGrpSpPr/>
          <p:nvPr/>
        </p:nvGrpSpPr>
        <p:grpSpPr>
          <a:xfrm>
            <a:off x="447831" y="450983"/>
            <a:ext cx="975758" cy="901460"/>
            <a:chOff x="964390" y="1912008"/>
            <a:chExt cx="1144622" cy="1057466"/>
          </a:xfrm>
        </p:grpSpPr>
        <p:grpSp>
          <p:nvGrpSpPr>
            <p:cNvPr id="14" name="组合 7">
              <a:extLst>
                <a:ext uri="{FF2B5EF4-FFF2-40B4-BE49-F238E27FC236}">
                  <a16:creationId xmlns:a16="http://schemas.microsoft.com/office/drawing/2014/main" id="{094C10DF-53F4-091D-23E1-405E9FAB7B55}"/>
                </a:ext>
              </a:extLst>
            </p:cNvPr>
            <p:cNvGrpSpPr/>
            <p:nvPr/>
          </p:nvGrpSpPr>
          <p:grpSpPr>
            <a:xfrm>
              <a:off x="1079211" y="2016920"/>
              <a:ext cx="914982" cy="846745"/>
              <a:chOff x="1135555" y="1996465"/>
              <a:chExt cx="960161" cy="888555"/>
            </a:xfrm>
          </p:grpSpPr>
          <p:sp>
            <p:nvSpPr>
              <p:cNvPr id="16" name="Freeform 7">
                <a:extLst>
                  <a:ext uri="{FF2B5EF4-FFF2-40B4-BE49-F238E27FC236}">
                    <a16:creationId xmlns:a16="http://schemas.microsoft.com/office/drawing/2014/main" id="{8785F459-6FED-8EDF-F0C3-38926ADBCFB9}"/>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17" name="TextBox 50">
                <a:extLst>
                  <a:ext uri="{FF2B5EF4-FFF2-40B4-BE49-F238E27FC236}">
                    <a16:creationId xmlns:a16="http://schemas.microsoft.com/office/drawing/2014/main" id="{9EAB6650-91AD-2D00-B524-DF25F6E17207}"/>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1</a:t>
                </a:r>
              </a:p>
            </p:txBody>
          </p:sp>
        </p:grpSp>
        <p:sp>
          <p:nvSpPr>
            <p:cNvPr id="15" name="Freeform 6">
              <a:extLst>
                <a:ext uri="{FF2B5EF4-FFF2-40B4-BE49-F238E27FC236}">
                  <a16:creationId xmlns:a16="http://schemas.microsoft.com/office/drawing/2014/main" id="{32238156-693D-B02C-26CE-3C4E899E7DEF}"/>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sp>
        <p:nvSpPr>
          <p:cNvPr id="18" name="TextBox 17">
            <a:extLst>
              <a:ext uri="{FF2B5EF4-FFF2-40B4-BE49-F238E27FC236}">
                <a16:creationId xmlns:a16="http://schemas.microsoft.com/office/drawing/2014/main" id="{E6B2121E-006A-EF28-4473-0DAF09114F8D}"/>
              </a:ext>
            </a:extLst>
          </p:cNvPr>
          <p:cNvSpPr txBox="1"/>
          <p:nvPr/>
        </p:nvSpPr>
        <p:spPr>
          <a:xfrm>
            <a:off x="1464291" y="586715"/>
            <a:ext cx="10181995" cy="707886"/>
          </a:xfrm>
          <a:prstGeom prst="rect">
            <a:avLst/>
          </a:prstGeom>
          <a:noFill/>
        </p:spPr>
        <p:txBody>
          <a:bodyPr wrap="square" rtlCol="0">
            <a:spAutoFit/>
          </a:bodyPr>
          <a:lstStyle/>
          <a:p>
            <a:r>
              <a:rPr lang="en-US" sz="2000" dirty="0">
                <a:latin typeface="DM Sans" pitchFamily="2" charset="0"/>
                <a:cs typeface="DaunPenh" panose="01010101010101010101" pitchFamily="2" charset="0"/>
              </a:rPr>
              <a:t>Developed a mathematical model to predict and optimize various aspects of tourism demand.</a:t>
            </a:r>
          </a:p>
        </p:txBody>
      </p:sp>
      <p:grpSp>
        <p:nvGrpSpPr>
          <p:cNvPr id="19" name="组合 2">
            <a:extLst>
              <a:ext uri="{FF2B5EF4-FFF2-40B4-BE49-F238E27FC236}">
                <a16:creationId xmlns:a16="http://schemas.microsoft.com/office/drawing/2014/main" id="{36FAE38B-1261-94BA-15C2-A302522DEEDD}"/>
              </a:ext>
            </a:extLst>
          </p:cNvPr>
          <p:cNvGrpSpPr/>
          <p:nvPr/>
        </p:nvGrpSpPr>
        <p:grpSpPr>
          <a:xfrm>
            <a:off x="438343" y="1574990"/>
            <a:ext cx="975758" cy="901460"/>
            <a:chOff x="964390" y="1912008"/>
            <a:chExt cx="1144622" cy="1057466"/>
          </a:xfrm>
        </p:grpSpPr>
        <p:grpSp>
          <p:nvGrpSpPr>
            <p:cNvPr id="20" name="组合 7">
              <a:extLst>
                <a:ext uri="{FF2B5EF4-FFF2-40B4-BE49-F238E27FC236}">
                  <a16:creationId xmlns:a16="http://schemas.microsoft.com/office/drawing/2014/main" id="{EAF0BF62-01A5-AF61-3BC4-CD7CC6BCCC3A}"/>
                </a:ext>
              </a:extLst>
            </p:cNvPr>
            <p:cNvGrpSpPr/>
            <p:nvPr/>
          </p:nvGrpSpPr>
          <p:grpSpPr>
            <a:xfrm>
              <a:off x="1079211" y="2016920"/>
              <a:ext cx="914982" cy="846745"/>
              <a:chOff x="1135555" y="1996465"/>
              <a:chExt cx="960161" cy="888555"/>
            </a:xfrm>
          </p:grpSpPr>
          <p:sp>
            <p:nvSpPr>
              <p:cNvPr id="22" name="Freeform 7">
                <a:extLst>
                  <a:ext uri="{FF2B5EF4-FFF2-40B4-BE49-F238E27FC236}">
                    <a16:creationId xmlns:a16="http://schemas.microsoft.com/office/drawing/2014/main" id="{CE07BA78-7948-26F0-62D1-771BD850A392}"/>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23" name="TextBox 50">
                <a:extLst>
                  <a:ext uri="{FF2B5EF4-FFF2-40B4-BE49-F238E27FC236}">
                    <a16:creationId xmlns:a16="http://schemas.microsoft.com/office/drawing/2014/main" id="{097760AA-628C-AA61-BBFC-20F905477598}"/>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2</a:t>
                </a:r>
              </a:p>
            </p:txBody>
          </p:sp>
        </p:grpSp>
        <p:sp>
          <p:nvSpPr>
            <p:cNvPr id="21" name="Freeform 6">
              <a:extLst>
                <a:ext uri="{FF2B5EF4-FFF2-40B4-BE49-F238E27FC236}">
                  <a16:creationId xmlns:a16="http://schemas.microsoft.com/office/drawing/2014/main" id="{44D2C925-3896-89A9-32B0-3B63504C48BF}"/>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grpSp>
        <p:nvGrpSpPr>
          <p:cNvPr id="24" name="组合 2">
            <a:extLst>
              <a:ext uri="{FF2B5EF4-FFF2-40B4-BE49-F238E27FC236}">
                <a16:creationId xmlns:a16="http://schemas.microsoft.com/office/drawing/2014/main" id="{8C2AA887-70C4-078E-47F1-EF5D26967FA6}"/>
              </a:ext>
            </a:extLst>
          </p:cNvPr>
          <p:cNvGrpSpPr/>
          <p:nvPr/>
        </p:nvGrpSpPr>
        <p:grpSpPr>
          <a:xfrm>
            <a:off x="428855" y="2828969"/>
            <a:ext cx="975758" cy="901460"/>
            <a:chOff x="964390" y="1912008"/>
            <a:chExt cx="1144622" cy="1057466"/>
          </a:xfrm>
        </p:grpSpPr>
        <p:grpSp>
          <p:nvGrpSpPr>
            <p:cNvPr id="25" name="组合 7">
              <a:extLst>
                <a:ext uri="{FF2B5EF4-FFF2-40B4-BE49-F238E27FC236}">
                  <a16:creationId xmlns:a16="http://schemas.microsoft.com/office/drawing/2014/main" id="{ADC675E1-F296-FB40-3AE6-E48A3168229A}"/>
                </a:ext>
              </a:extLst>
            </p:cNvPr>
            <p:cNvGrpSpPr/>
            <p:nvPr/>
          </p:nvGrpSpPr>
          <p:grpSpPr>
            <a:xfrm>
              <a:off x="1079211" y="2016920"/>
              <a:ext cx="914982" cy="846745"/>
              <a:chOff x="1135555" y="1996465"/>
              <a:chExt cx="960161" cy="888555"/>
            </a:xfrm>
          </p:grpSpPr>
          <p:sp>
            <p:nvSpPr>
              <p:cNvPr id="27" name="Freeform 7">
                <a:extLst>
                  <a:ext uri="{FF2B5EF4-FFF2-40B4-BE49-F238E27FC236}">
                    <a16:creationId xmlns:a16="http://schemas.microsoft.com/office/drawing/2014/main" id="{9331CA66-83AF-B67D-F19E-11EC3CE1E1E7}"/>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28" name="TextBox 50">
                <a:extLst>
                  <a:ext uri="{FF2B5EF4-FFF2-40B4-BE49-F238E27FC236}">
                    <a16:creationId xmlns:a16="http://schemas.microsoft.com/office/drawing/2014/main" id="{E3AD26EF-AC60-A8EF-3908-C926F9507DCE}"/>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3</a:t>
                </a:r>
              </a:p>
            </p:txBody>
          </p:sp>
        </p:grpSp>
        <p:sp>
          <p:nvSpPr>
            <p:cNvPr id="26" name="Freeform 6">
              <a:extLst>
                <a:ext uri="{FF2B5EF4-FFF2-40B4-BE49-F238E27FC236}">
                  <a16:creationId xmlns:a16="http://schemas.microsoft.com/office/drawing/2014/main" id="{0F4521F4-ADA5-0171-587F-06FEC89BE6A1}"/>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grpSp>
        <p:nvGrpSpPr>
          <p:cNvPr id="29" name="组合 2">
            <a:extLst>
              <a:ext uri="{FF2B5EF4-FFF2-40B4-BE49-F238E27FC236}">
                <a16:creationId xmlns:a16="http://schemas.microsoft.com/office/drawing/2014/main" id="{2C259262-4508-28D6-24B9-4E62D5ABF9A1}"/>
              </a:ext>
            </a:extLst>
          </p:cNvPr>
          <p:cNvGrpSpPr/>
          <p:nvPr/>
        </p:nvGrpSpPr>
        <p:grpSpPr>
          <a:xfrm>
            <a:off x="419367" y="4012609"/>
            <a:ext cx="975758" cy="901460"/>
            <a:chOff x="964390" y="1912008"/>
            <a:chExt cx="1144622" cy="1057466"/>
          </a:xfrm>
        </p:grpSpPr>
        <p:grpSp>
          <p:nvGrpSpPr>
            <p:cNvPr id="30" name="组合 7">
              <a:extLst>
                <a:ext uri="{FF2B5EF4-FFF2-40B4-BE49-F238E27FC236}">
                  <a16:creationId xmlns:a16="http://schemas.microsoft.com/office/drawing/2014/main" id="{45F03D2A-A002-70B0-99F2-C9C40D922051}"/>
                </a:ext>
              </a:extLst>
            </p:cNvPr>
            <p:cNvGrpSpPr/>
            <p:nvPr/>
          </p:nvGrpSpPr>
          <p:grpSpPr>
            <a:xfrm>
              <a:off x="1079211" y="2016920"/>
              <a:ext cx="914982" cy="846745"/>
              <a:chOff x="1135555" y="1996465"/>
              <a:chExt cx="960161" cy="888555"/>
            </a:xfrm>
          </p:grpSpPr>
          <p:sp>
            <p:nvSpPr>
              <p:cNvPr id="32" name="Freeform 7">
                <a:extLst>
                  <a:ext uri="{FF2B5EF4-FFF2-40B4-BE49-F238E27FC236}">
                    <a16:creationId xmlns:a16="http://schemas.microsoft.com/office/drawing/2014/main" id="{1469E6E2-7805-7320-9273-702F1636853B}"/>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33" name="TextBox 50">
                <a:extLst>
                  <a:ext uri="{FF2B5EF4-FFF2-40B4-BE49-F238E27FC236}">
                    <a16:creationId xmlns:a16="http://schemas.microsoft.com/office/drawing/2014/main" id="{8C409ACC-5C6C-1A26-3883-EEBC028F829D}"/>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4</a:t>
                </a:r>
              </a:p>
            </p:txBody>
          </p:sp>
        </p:grpSp>
        <p:sp>
          <p:nvSpPr>
            <p:cNvPr id="31" name="Freeform 6">
              <a:extLst>
                <a:ext uri="{FF2B5EF4-FFF2-40B4-BE49-F238E27FC236}">
                  <a16:creationId xmlns:a16="http://schemas.microsoft.com/office/drawing/2014/main" id="{1B81EBFC-231B-BD50-A5AD-3CB17011344E}"/>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grpSp>
        <p:nvGrpSpPr>
          <p:cNvPr id="34" name="组合 2">
            <a:extLst>
              <a:ext uri="{FF2B5EF4-FFF2-40B4-BE49-F238E27FC236}">
                <a16:creationId xmlns:a16="http://schemas.microsoft.com/office/drawing/2014/main" id="{0A14D852-8722-D4D5-202C-F2D5D2B4CAD1}"/>
              </a:ext>
            </a:extLst>
          </p:cNvPr>
          <p:cNvGrpSpPr/>
          <p:nvPr/>
        </p:nvGrpSpPr>
        <p:grpSpPr>
          <a:xfrm>
            <a:off x="409879" y="5206188"/>
            <a:ext cx="975758" cy="901460"/>
            <a:chOff x="964390" y="1912008"/>
            <a:chExt cx="1144622" cy="1057466"/>
          </a:xfrm>
        </p:grpSpPr>
        <p:grpSp>
          <p:nvGrpSpPr>
            <p:cNvPr id="35" name="组合 7">
              <a:extLst>
                <a:ext uri="{FF2B5EF4-FFF2-40B4-BE49-F238E27FC236}">
                  <a16:creationId xmlns:a16="http://schemas.microsoft.com/office/drawing/2014/main" id="{A87122DD-9B30-3FA4-3569-5890929FB023}"/>
                </a:ext>
              </a:extLst>
            </p:cNvPr>
            <p:cNvGrpSpPr/>
            <p:nvPr/>
          </p:nvGrpSpPr>
          <p:grpSpPr>
            <a:xfrm>
              <a:off x="1079211" y="2016920"/>
              <a:ext cx="914982" cy="846745"/>
              <a:chOff x="1135555" y="1996465"/>
              <a:chExt cx="960161" cy="888555"/>
            </a:xfrm>
          </p:grpSpPr>
          <p:sp>
            <p:nvSpPr>
              <p:cNvPr id="37" name="Freeform 7">
                <a:extLst>
                  <a:ext uri="{FF2B5EF4-FFF2-40B4-BE49-F238E27FC236}">
                    <a16:creationId xmlns:a16="http://schemas.microsoft.com/office/drawing/2014/main" id="{213ECB96-BCE9-E8B4-BAF8-35432B4FE5EA}"/>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38" name="TextBox 50">
                <a:extLst>
                  <a:ext uri="{FF2B5EF4-FFF2-40B4-BE49-F238E27FC236}">
                    <a16:creationId xmlns:a16="http://schemas.microsoft.com/office/drawing/2014/main" id="{90AC04FE-E1D7-9BE5-CFEB-18AC9917FECD}"/>
                  </a:ext>
                </a:extLst>
              </p:cNvPr>
              <p:cNvSpPr txBox="1"/>
              <p:nvPr/>
            </p:nvSpPr>
            <p:spPr>
              <a:xfrm>
                <a:off x="1305113" y="2029369"/>
                <a:ext cx="595613" cy="681960"/>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5</a:t>
                </a:r>
              </a:p>
            </p:txBody>
          </p:sp>
        </p:grpSp>
        <p:sp>
          <p:nvSpPr>
            <p:cNvPr id="36" name="Freeform 6">
              <a:extLst>
                <a:ext uri="{FF2B5EF4-FFF2-40B4-BE49-F238E27FC236}">
                  <a16:creationId xmlns:a16="http://schemas.microsoft.com/office/drawing/2014/main" id="{F4360393-508A-F8AC-C493-954BF5D5ADA6}"/>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sp>
        <p:nvSpPr>
          <p:cNvPr id="39" name="TextBox 38">
            <a:extLst>
              <a:ext uri="{FF2B5EF4-FFF2-40B4-BE49-F238E27FC236}">
                <a16:creationId xmlns:a16="http://schemas.microsoft.com/office/drawing/2014/main" id="{F4030662-BA2B-7F84-6604-440DBCAF9A20}"/>
              </a:ext>
            </a:extLst>
          </p:cNvPr>
          <p:cNvSpPr txBox="1"/>
          <p:nvPr/>
        </p:nvSpPr>
        <p:spPr>
          <a:xfrm>
            <a:off x="1454804" y="1677111"/>
            <a:ext cx="10293248" cy="707886"/>
          </a:xfrm>
          <a:prstGeom prst="rect">
            <a:avLst/>
          </a:prstGeom>
          <a:noFill/>
        </p:spPr>
        <p:txBody>
          <a:bodyPr wrap="square" rtlCol="0">
            <a:spAutoFit/>
          </a:bodyPr>
          <a:lstStyle/>
          <a:p>
            <a:r>
              <a:rPr lang="en-US" sz="2000" dirty="0">
                <a:latin typeface="DM Sans" pitchFamily="2" charset="0"/>
              </a:rPr>
              <a:t>Collected extensive data relevant to the tourism industry , Performed thorough data analysis to identify patterns and trends that informed the prediction model.</a:t>
            </a:r>
          </a:p>
        </p:txBody>
      </p:sp>
      <p:sp>
        <p:nvSpPr>
          <p:cNvPr id="72" name="TextBox 71">
            <a:extLst>
              <a:ext uri="{FF2B5EF4-FFF2-40B4-BE49-F238E27FC236}">
                <a16:creationId xmlns:a16="http://schemas.microsoft.com/office/drawing/2014/main" id="{D0A9F5BE-E6BC-0B37-52C3-476D0C7978DC}"/>
              </a:ext>
            </a:extLst>
          </p:cNvPr>
          <p:cNvSpPr txBox="1"/>
          <p:nvPr/>
        </p:nvSpPr>
        <p:spPr>
          <a:xfrm>
            <a:off x="1435828" y="2812225"/>
            <a:ext cx="10312224" cy="1015663"/>
          </a:xfrm>
          <a:prstGeom prst="rect">
            <a:avLst/>
          </a:prstGeom>
          <a:noFill/>
        </p:spPr>
        <p:txBody>
          <a:bodyPr wrap="square" rtlCol="0">
            <a:spAutoFit/>
          </a:bodyPr>
          <a:lstStyle/>
          <a:p>
            <a:r>
              <a:rPr lang="en-US" sz="2000" dirty="0">
                <a:latin typeface="DM Sans" pitchFamily="2" charset="0"/>
              </a:rPr>
              <a:t>Developed a user-friendly interface using C# and the .NET Framework that Facilitates management of tourism resources, packages, and budgets , Enables operators to make informed decisions based on data insights.</a:t>
            </a:r>
          </a:p>
        </p:txBody>
      </p:sp>
      <p:sp>
        <p:nvSpPr>
          <p:cNvPr id="73" name="TextBox 72">
            <a:extLst>
              <a:ext uri="{FF2B5EF4-FFF2-40B4-BE49-F238E27FC236}">
                <a16:creationId xmlns:a16="http://schemas.microsoft.com/office/drawing/2014/main" id="{F19020C8-6E73-CDBF-5B74-10684F19DF8C}"/>
              </a:ext>
            </a:extLst>
          </p:cNvPr>
          <p:cNvSpPr txBox="1"/>
          <p:nvPr/>
        </p:nvSpPr>
        <p:spPr>
          <a:xfrm>
            <a:off x="1435828" y="4283970"/>
            <a:ext cx="9272534" cy="400110"/>
          </a:xfrm>
          <a:prstGeom prst="rect">
            <a:avLst/>
          </a:prstGeom>
          <a:noFill/>
        </p:spPr>
        <p:txBody>
          <a:bodyPr wrap="square" rtlCol="0">
            <a:spAutoFit/>
          </a:bodyPr>
          <a:lstStyle/>
          <a:p>
            <a:r>
              <a:rPr lang="en-US" sz="2000" dirty="0">
                <a:latin typeface="DM Sans" pitchFamily="2" charset="0"/>
              </a:rPr>
              <a:t>Built an AI prediction model using Python and Tkinter.</a:t>
            </a:r>
          </a:p>
        </p:txBody>
      </p:sp>
      <p:sp>
        <p:nvSpPr>
          <p:cNvPr id="74" name="TextBox 73">
            <a:extLst>
              <a:ext uri="{FF2B5EF4-FFF2-40B4-BE49-F238E27FC236}">
                <a16:creationId xmlns:a16="http://schemas.microsoft.com/office/drawing/2014/main" id="{11B7BA75-4B20-76A1-0443-77D792907EB7}"/>
              </a:ext>
            </a:extLst>
          </p:cNvPr>
          <p:cNvSpPr txBox="1"/>
          <p:nvPr/>
        </p:nvSpPr>
        <p:spPr>
          <a:xfrm>
            <a:off x="1435827" y="5178083"/>
            <a:ext cx="10391737" cy="1015663"/>
          </a:xfrm>
          <a:prstGeom prst="rect">
            <a:avLst/>
          </a:prstGeom>
          <a:noFill/>
        </p:spPr>
        <p:txBody>
          <a:bodyPr wrap="square" rtlCol="0">
            <a:spAutoFit/>
          </a:bodyPr>
          <a:lstStyle/>
          <a:p>
            <a:r>
              <a:rPr lang="en-US" sz="2000" dirty="0">
                <a:latin typeface="DM Sans" pitchFamily="2" charset="0"/>
              </a:rPr>
              <a:t>Ai Model Forecasts tourism demand accurately based on features like season and price , optimizes resource allocation, reduces waste, and improves efficiency in tourism management.</a:t>
            </a:r>
          </a:p>
        </p:txBody>
      </p:sp>
    </p:spTree>
    <p:extLst>
      <p:ext uri="{BB962C8B-B14F-4D97-AF65-F5344CB8AC3E}">
        <p14:creationId xmlns:p14="http://schemas.microsoft.com/office/powerpoint/2010/main" val="81848759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500" fill="hold"/>
                                        <p:tgtEl>
                                          <p:spTgt spid="13"/>
                                        </p:tgtEl>
                                        <p:attrNameLst>
                                          <p:attrName>r</p:attrName>
                                        </p:attrNameLst>
                                      </p:cBhvr>
                                    </p:animRot>
                                  </p:childTnLst>
                                </p:cTn>
                              </p:par>
                              <p:par>
                                <p:cTn id="11" presetID="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19"/>
                                        </p:tgtEl>
                                        <p:attrNameLst>
                                          <p:attrName>r</p:attrName>
                                        </p:attrNameLst>
                                      </p:cBhvr>
                                    </p:animRot>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8" presetClass="emph" presetSubtype="0" fill="hold" nodeType="withEffect">
                                  <p:stCondLst>
                                    <p:cond delay="0"/>
                                  </p:stCondLst>
                                  <p:childTnLst>
                                    <p:animRot by="21600000">
                                      <p:cBhvr>
                                        <p:cTn id="22" dur="500" fill="hold"/>
                                        <p:tgtEl>
                                          <p:spTgt spid="24"/>
                                        </p:tgtEl>
                                        <p:attrNameLst>
                                          <p:attrName>r</p:attrName>
                                        </p:attrNameLst>
                                      </p:cBhvr>
                                    </p:animRot>
                                  </p:childTnLst>
                                </p:cTn>
                              </p:par>
                              <p:par>
                                <p:cTn id="23" presetID="2" presetClass="entr" presetSubtype="8"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par>
                                <p:cTn id="27" presetID="8" presetClass="emph" presetSubtype="0" fill="hold" nodeType="withEffect">
                                  <p:stCondLst>
                                    <p:cond delay="0"/>
                                  </p:stCondLst>
                                  <p:childTnLst>
                                    <p:animRot by="21600000">
                                      <p:cBhvr>
                                        <p:cTn id="28" dur="500" fill="hold"/>
                                        <p:tgtEl>
                                          <p:spTgt spid="29"/>
                                        </p:tgtEl>
                                        <p:attrNameLst>
                                          <p:attrName>r</p:attrName>
                                        </p:attrNameLst>
                                      </p:cBhvr>
                                    </p:animRot>
                                  </p:childTnLst>
                                </p:cTn>
                              </p:par>
                              <p:par>
                                <p:cTn id="29" presetID="2" presetClass="entr" presetSubtype="8"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8" presetClass="emph" presetSubtype="0" fill="hold" nodeType="withEffect">
                                  <p:stCondLst>
                                    <p:cond delay="0"/>
                                  </p:stCondLst>
                                  <p:childTnLst>
                                    <p:animRot by="21600000">
                                      <p:cBhvr>
                                        <p:cTn id="34" dur="5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a:extLst>
              <a:ext uri="{FF2B5EF4-FFF2-40B4-BE49-F238E27FC236}">
                <a16:creationId xmlns:a16="http://schemas.microsoft.com/office/drawing/2014/main" id="{76FB7ABA-24FC-1465-D07C-7999FE7474EE}"/>
              </a:ext>
            </a:extLst>
          </p:cNvPr>
          <p:cNvGrpSpPr/>
          <p:nvPr/>
        </p:nvGrpSpPr>
        <p:grpSpPr>
          <a:xfrm>
            <a:off x="1157273" y="2963071"/>
            <a:ext cx="975758" cy="901460"/>
            <a:chOff x="964390" y="1912008"/>
            <a:chExt cx="1144622" cy="1057466"/>
          </a:xfrm>
        </p:grpSpPr>
        <p:grpSp>
          <p:nvGrpSpPr>
            <p:cNvPr id="3" name="组合 7">
              <a:extLst>
                <a:ext uri="{FF2B5EF4-FFF2-40B4-BE49-F238E27FC236}">
                  <a16:creationId xmlns:a16="http://schemas.microsoft.com/office/drawing/2014/main" id="{F1862FFE-21F0-E20B-5DBD-208ACF3850C4}"/>
                </a:ext>
              </a:extLst>
            </p:cNvPr>
            <p:cNvGrpSpPr/>
            <p:nvPr/>
          </p:nvGrpSpPr>
          <p:grpSpPr>
            <a:xfrm>
              <a:off x="1079211" y="2016920"/>
              <a:ext cx="914982" cy="846745"/>
              <a:chOff x="1135555" y="1996465"/>
              <a:chExt cx="960161" cy="888555"/>
            </a:xfrm>
          </p:grpSpPr>
          <p:sp>
            <p:nvSpPr>
              <p:cNvPr id="5" name="Freeform 7">
                <a:extLst>
                  <a:ext uri="{FF2B5EF4-FFF2-40B4-BE49-F238E27FC236}">
                    <a16:creationId xmlns:a16="http://schemas.microsoft.com/office/drawing/2014/main" id="{5723A565-1EFD-210A-C5FD-BAC174530808}"/>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6" name="TextBox 50">
                <a:extLst>
                  <a:ext uri="{FF2B5EF4-FFF2-40B4-BE49-F238E27FC236}">
                    <a16:creationId xmlns:a16="http://schemas.microsoft.com/office/drawing/2014/main" id="{793F818F-F704-F384-6562-A0A72EE03D8D}"/>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2</a:t>
                </a:r>
              </a:p>
            </p:txBody>
          </p:sp>
        </p:grpSp>
        <p:sp>
          <p:nvSpPr>
            <p:cNvPr id="4" name="Freeform 6">
              <a:extLst>
                <a:ext uri="{FF2B5EF4-FFF2-40B4-BE49-F238E27FC236}">
                  <a16:creationId xmlns:a16="http://schemas.microsoft.com/office/drawing/2014/main" id="{B2B58022-DCD0-041F-2013-9F0ADA8F569E}"/>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grpSp>
        <p:nvGrpSpPr>
          <p:cNvPr id="7" name="组合 2">
            <a:extLst>
              <a:ext uri="{FF2B5EF4-FFF2-40B4-BE49-F238E27FC236}">
                <a16:creationId xmlns:a16="http://schemas.microsoft.com/office/drawing/2014/main" id="{9D5CDC90-578B-B1F9-2253-CBF874CE1133}"/>
              </a:ext>
            </a:extLst>
          </p:cNvPr>
          <p:cNvGrpSpPr/>
          <p:nvPr/>
        </p:nvGrpSpPr>
        <p:grpSpPr>
          <a:xfrm>
            <a:off x="1157273" y="1593089"/>
            <a:ext cx="975758" cy="901460"/>
            <a:chOff x="964390" y="1912008"/>
            <a:chExt cx="1144622" cy="1057466"/>
          </a:xfrm>
        </p:grpSpPr>
        <p:grpSp>
          <p:nvGrpSpPr>
            <p:cNvPr id="8" name="组合 7">
              <a:extLst>
                <a:ext uri="{FF2B5EF4-FFF2-40B4-BE49-F238E27FC236}">
                  <a16:creationId xmlns:a16="http://schemas.microsoft.com/office/drawing/2014/main" id="{50D418FD-05DE-BDAC-D23D-195ACA7A508C}"/>
                </a:ext>
              </a:extLst>
            </p:cNvPr>
            <p:cNvGrpSpPr/>
            <p:nvPr/>
          </p:nvGrpSpPr>
          <p:grpSpPr>
            <a:xfrm>
              <a:off x="1079211" y="2016920"/>
              <a:ext cx="914982" cy="846745"/>
              <a:chOff x="1135555" y="1996465"/>
              <a:chExt cx="960161" cy="888555"/>
            </a:xfrm>
          </p:grpSpPr>
          <p:sp>
            <p:nvSpPr>
              <p:cNvPr id="10" name="Freeform 7">
                <a:extLst>
                  <a:ext uri="{FF2B5EF4-FFF2-40B4-BE49-F238E27FC236}">
                    <a16:creationId xmlns:a16="http://schemas.microsoft.com/office/drawing/2014/main" id="{A188864C-704D-F4E7-679F-FB6DEDB1BA17}"/>
                  </a:ext>
                </a:extLst>
              </p:cNvPr>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sp>
            <p:nvSpPr>
              <p:cNvPr id="11" name="TextBox 50">
                <a:extLst>
                  <a:ext uri="{FF2B5EF4-FFF2-40B4-BE49-F238E27FC236}">
                    <a16:creationId xmlns:a16="http://schemas.microsoft.com/office/drawing/2014/main" id="{CB8D567A-0BEA-479E-80AD-D6CFE86F998E}"/>
                  </a:ext>
                </a:extLst>
              </p:cNvPr>
              <p:cNvSpPr txBox="1"/>
              <p:nvPr/>
            </p:nvSpPr>
            <p:spPr>
              <a:xfrm>
                <a:off x="1306148" y="2029369"/>
                <a:ext cx="595613" cy="681961"/>
              </a:xfrm>
              <a:prstGeom prst="rect">
                <a:avLst/>
              </a:prstGeom>
              <a:noFill/>
            </p:spPr>
            <p:txBody>
              <a:bodyPr wrap="square" lIns="0" tIns="0" rIns="0" bIns="0" rtlCol="0">
                <a:normAutofit/>
              </a:bodyPr>
              <a:lstStyle/>
              <a:p>
                <a:pPr algn="ctr">
                  <a:lnSpc>
                    <a:spcPct val="150000"/>
                  </a:lnSpc>
                </a:pPr>
                <a:r>
                  <a:rPr lang="en-US" altLang="zh-CN" sz="2400" dirty="0">
                    <a:solidFill>
                      <a:schemeClr val="bg1">
                        <a:lumMod val="95000"/>
                      </a:schemeClr>
                    </a:solidFill>
                    <a:latin typeface="Source Han Sans SC"/>
                    <a:ea typeface="Source Han Sans SC"/>
                  </a:rPr>
                  <a:t>1</a:t>
                </a:r>
              </a:p>
            </p:txBody>
          </p:sp>
        </p:grpSp>
        <p:sp>
          <p:nvSpPr>
            <p:cNvPr id="9" name="Freeform 6">
              <a:extLst>
                <a:ext uri="{FF2B5EF4-FFF2-40B4-BE49-F238E27FC236}">
                  <a16:creationId xmlns:a16="http://schemas.microsoft.com/office/drawing/2014/main" id="{3B3CB8D7-5604-F240-1EE2-EB7A08DAECE2}"/>
                </a:ext>
              </a:extLst>
            </p:cNvPr>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grpSp>
      <p:sp>
        <p:nvSpPr>
          <p:cNvPr id="13" name="TextBox 12">
            <a:extLst>
              <a:ext uri="{FF2B5EF4-FFF2-40B4-BE49-F238E27FC236}">
                <a16:creationId xmlns:a16="http://schemas.microsoft.com/office/drawing/2014/main" id="{6E9907BF-A4B5-E23C-0828-1BE85C0DC107}"/>
              </a:ext>
            </a:extLst>
          </p:cNvPr>
          <p:cNvSpPr txBox="1"/>
          <p:nvPr/>
        </p:nvSpPr>
        <p:spPr>
          <a:xfrm>
            <a:off x="2293033" y="1628321"/>
            <a:ext cx="9426179" cy="830997"/>
          </a:xfrm>
          <a:prstGeom prst="rect">
            <a:avLst/>
          </a:prstGeom>
          <a:noFill/>
        </p:spPr>
        <p:txBody>
          <a:bodyPr wrap="square">
            <a:spAutoFit/>
          </a:bodyPr>
          <a:lstStyle/>
          <a:p>
            <a:r>
              <a:rPr lang="en-US" sz="2400" dirty="0">
                <a:latin typeface="DM Sans" pitchFamily="2" charset="0"/>
              </a:rPr>
              <a:t>Created a robust system that enhances the efficiency and effectiveness of tourism management.</a:t>
            </a:r>
          </a:p>
        </p:txBody>
      </p:sp>
      <p:sp>
        <p:nvSpPr>
          <p:cNvPr id="15" name="TextBox 14">
            <a:extLst>
              <a:ext uri="{FF2B5EF4-FFF2-40B4-BE49-F238E27FC236}">
                <a16:creationId xmlns:a16="http://schemas.microsoft.com/office/drawing/2014/main" id="{A99EECE5-BF8B-7433-129B-45F068598E48}"/>
              </a:ext>
            </a:extLst>
          </p:cNvPr>
          <p:cNvSpPr txBox="1"/>
          <p:nvPr/>
        </p:nvSpPr>
        <p:spPr>
          <a:xfrm>
            <a:off x="2302521" y="2993246"/>
            <a:ext cx="8433777" cy="830997"/>
          </a:xfrm>
          <a:prstGeom prst="rect">
            <a:avLst/>
          </a:prstGeom>
          <a:noFill/>
        </p:spPr>
        <p:txBody>
          <a:bodyPr wrap="square">
            <a:spAutoFit/>
          </a:bodyPr>
          <a:lstStyle/>
          <a:p>
            <a:r>
              <a:rPr lang="en-US" sz="2400" dirty="0">
                <a:latin typeface="DM Sans" pitchFamily="2" charset="0"/>
              </a:rPr>
              <a:t>The AI prediction model's ability to forecast demand accurately aids in better resource allocation.</a:t>
            </a:r>
          </a:p>
        </p:txBody>
      </p:sp>
      <p:sp>
        <p:nvSpPr>
          <p:cNvPr id="17" name="TextBox 16">
            <a:extLst>
              <a:ext uri="{FF2B5EF4-FFF2-40B4-BE49-F238E27FC236}">
                <a16:creationId xmlns:a16="http://schemas.microsoft.com/office/drawing/2014/main" id="{018A6961-FB66-1A3A-DB54-994B8B7293FA}"/>
              </a:ext>
            </a:extLst>
          </p:cNvPr>
          <p:cNvSpPr txBox="1"/>
          <p:nvPr/>
        </p:nvSpPr>
        <p:spPr>
          <a:xfrm>
            <a:off x="2302521" y="4398683"/>
            <a:ext cx="9653666" cy="1200329"/>
          </a:xfrm>
          <a:prstGeom prst="rect">
            <a:avLst/>
          </a:prstGeom>
          <a:noFill/>
        </p:spPr>
        <p:txBody>
          <a:bodyPr wrap="square">
            <a:spAutoFit/>
          </a:bodyPr>
          <a:lstStyle/>
          <a:p>
            <a:r>
              <a:rPr lang="en-US" sz="2400" dirty="0">
                <a:latin typeface="DM Sans" pitchFamily="2" charset="0"/>
              </a:rPr>
              <a:t>By integrating these components, we have developed a comprehensive solution for optimizing the tourism industry, ensuring informed decision-making and efficient management.</a:t>
            </a:r>
          </a:p>
        </p:txBody>
      </p:sp>
      <p:sp>
        <p:nvSpPr>
          <p:cNvPr id="12" name="TextBox 11">
            <a:extLst>
              <a:ext uri="{FF2B5EF4-FFF2-40B4-BE49-F238E27FC236}">
                <a16:creationId xmlns:a16="http://schemas.microsoft.com/office/drawing/2014/main" id="{B5B472B5-F9D6-430A-827E-93FF69C57D0A}"/>
              </a:ext>
            </a:extLst>
          </p:cNvPr>
          <p:cNvSpPr txBox="1"/>
          <p:nvPr/>
        </p:nvSpPr>
        <p:spPr>
          <a:xfrm>
            <a:off x="997272" y="452650"/>
            <a:ext cx="3286494" cy="584775"/>
          </a:xfrm>
          <a:prstGeom prst="rect">
            <a:avLst/>
          </a:prstGeom>
          <a:noFill/>
        </p:spPr>
        <p:txBody>
          <a:bodyPr wrap="square">
            <a:spAutoFit/>
          </a:bodyPr>
          <a:lstStyle/>
          <a:p>
            <a:r>
              <a:rPr lang="en-US" sz="3200" b="1" u="sng" dirty="0">
                <a:latin typeface="DM Sans" pitchFamily="2" charset="0"/>
              </a:rPr>
              <a:t>Key Outcomes:</a:t>
            </a:r>
          </a:p>
        </p:txBody>
      </p:sp>
      <p:pic>
        <p:nvPicPr>
          <p:cNvPr id="16" name="Picture 15" descr="A gold ankh symbol on a black background&#10;&#10;Description automatically generated">
            <a:extLst>
              <a:ext uri="{FF2B5EF4-FFF2-40B4-BE49-F238E27FC236}">
                <a16:creationId xmlns:a16="http://schemas.microsoft.com/office/drawing/2014/main" id="{4B06DBB6-89CE-0789-2B6B-5F014582CC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3" y="27597"/>
            <a:ext cx="1268568" cy="1268568"/>
          </a:xfrm>
          <a:prstGeom prst="rect">
            <a:avLst/>
          </a:prstGeom>
        </p:spPr>
      </p:pic>
    </p:spTree>
    <p:extLst>
      <p:ext uri="{BB962C8B-B14F-4D97-AF65-F5344CB8AC3E}">
        <p14:creationId xmlns:p14="http://schemas.microsoft.com/office/powerpoint/2010/main" val="81846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500" fill="hold"/>
                                        <p:tgtEl>
                                          <p:spTgt spid="2"/>
                                        </p:tgtEl>
                                        <p:attrNameLst>
                                          <p:attrName>r</p:attrName>
                                        </p:attrNameLst>
                                      </p:cBhvr>
                                    </p:animRot>
                                  </p:childTnLst>
                                </p:cTn>
                              </p:par>
                              <p:par>
                                <p:cTn id="11" presetID="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35" y="5118207"/>
            <a:ext cx="12191331"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blipFill dpi="0" rotWithShape="1">
            <a:blip r:embed="rId2">
              <a:extLst>
                <a:ext uri="{28A0092B-C50C-407E-A947-70E740481C1C}">
                  <a14:useLocalDpi xmlns:a14="http://schemas.microsoft.com/office/drawing/2010/main" val="0"/>
                </a:ext>
              </a:extLst>
            </a:blip>
            <a:stretch>
              <a:fillRect t="-262450" b="-104758"/>
            </a:stretch>
          </a:blip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sp>
        <p:nvSpPr>
          <p:cNvPr id="39" name="Freeform 6"/>
          <p:cNvSpPr/>
          <p:nvPr/>
        </p:nvSpPr>
        <p:spPr bwMode="auto">
          <a:xfrm>
            <a:off x="336" y="5118207"/>
            <a:ext cx="12191330"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rgbClr val="003366">
              <a:alpha val="80000"/>
            </a:srgbClr>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sp>
        <p:nvSpPr>
          <p:cNvPr id="2" name="矩形 259"/>
          <p:cNvSpPr>
            <a:spLocks noChangeArrowheads="1"/>
          </p:cNvSpPr>
          <p:nvPr/>
        </p:nvSpPr>
        <p:spPr bwMode="auto">
          <a:xfrm>
            <a:off x="1536477" y="1899814"/>
            <a:ext cx="911904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en-US" sz="8000" b="1" cap="all" dirty="0">
                <a:solidFill>
                  <a:srgbClr val="003366"/>
                </a:solidFill>
                <a:effectLst>
                  <a:outerShdw blurRad="25400" dist="25400" dir="2700000" algn="tl">
                    <a:srgbClr val="000000">
                      <a:alpha val="25000"/>
                    </a:srgbClr>
                  </a:outerShdw>
                </a:effectLst>
                <a:latin typeface="Source Han Sans SC"/>
                <a:ea typeface="Source Han Sans SC"/>
                <a:cs typeface="Arial" panose="020B0604020202020204" pitchFamily="34" charset="0"/>
              </a:rPr>
              <a:t>Thank you</a:t>
            </a:r>
            <a:endParaRPr lang="en-US" altLang="zh-CN" sz="8000" b="1" cap="all" dirty="0">
              <a:solidFill>
                <a:srgbClr val="003366"/>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5" name="Freeform 7"/>
          <p:cNvSpPr/>
          <p:nvPr/>
        </p:nvSpPr>
        <p:spPr bwMode="auto">
          <a:xfrm>
            <a:off x="335" y="4862760"/>
            <a:ext cx="12191331" cy="562268"/>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rgbClr val="003366"/>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sp>
        <p:nvSpPr>
          <p:cNvPr id="12" name="矩形 11"/>
          <p:cNvSpPr/>
          <p:nvPr/>
        </p:nvSpPr>
        <p:spPr>
          <a:xfrm>
            <a:off x="1951320" y="3419082"/>
            <a:ext cx="8289361" cy="830997"/>
          </a:xfrm>
          <a:prstGeom prst="rect">
            <a:avLst/>
          </a:prstGeom>
        </p:spPr>
        <p:txBody>
          <a:bodyPr wrap="none">
            <a:normAutofit/>
          </a:bodyPr>
          <a:lstStyle/>
          <a:p>
            <a:pPr algn="ctr"/>
            <a:r>
              <a:rPr lang="en-US" altLang="zh-CN" sz="4800" dirty="0">
                <a:solidFill>
                  <a:srgbClr val="003366"/>
                </a:solidFill>
                <a:effectLst>
                  <a:outerShdw blurRad="25400" dist="25400" dir="2700000" algn="tl">
                    <a:srgbClr val="000000">
                      <a:alpha val="25000"/>
                    </a:srgbClr>
                  </a:outerShdw>
                </a:effectLst>
                <a:latin typeface="Source Han Sans SC"/>
                <a:ea typeface="Source Han Sans SC"/>
              </a:rPr>
              <a:t>DO YOU HAVE ANY QUESTIONS?</a:t>
            </a:r>
            <a:endParaRPr lang="zh-CN" altLang="en-US" sz="4800" dirty="0">
              <a:solidFill>
                <a:srgbClr val="003366"/>
              </a:solidFill>
              <a:latin typeface="字魂45号-冰宇雅宋" panose="00000500000000000000" pitchFamily="2" charset="-122"/>
              <a:ea typeface="字魂45号-冰宇雅宋" panose="00000500000000000000" pitchFamily="2" charset="-122"/>
            </a:endParaRPr>
          </a:p>
        </p:txBody>
      </p:sp>
      <p:grpSp>
        <p:nvGrpSpPr>
          <p:cNvPr id="3" name="组合 12">
            <a:extLst>
              <a:ext uri="{FF2B5EF4-FFF2-40B4-BE49-F238E27FC236}">
                <a16:creationId xmlns:a16="http://schemas.microsoft.com/office/drawing/2014/main" id="{AD28C3E3-4C2E-E2AE-5F94-6CF02FE54C56}"/>
              </a:ext>
            </a:extLst>
          </p:cNvPr>
          <p:cNvGrpSpPr/>
          <p:nvPr/>
        </p:nvGrpSpPr>
        <p:grpSpPr>
          <a:xfrm>
            <a:off x="5374310" y="124143"/>
            <a:ext cx="1443380" cy="1443378"/>
            <a:chOff x="5706431" y="1111437"/>
            <a:chExt cx="1144568" cy="1144566"/>
          </a:xfrm>
          <a:effectLst>
            <a:outerShdw blurRad="101600" dist="38100" dir="2700000" algn="tl" rotWithShape="0">
              <a:prstClr val="black">
                <a:alpha val="15000"/>
              </a:prstClr>
            </a:outerShdw>
          </a:effectLst>
        </p:grpSpPr>
        <p:grpSp>
          <p:nvGrpSpPr>
            <p:cNvPr id="13" name="组合 13">
              <a:extLst>
                <a:ext uri="{FF2B5EF4-FFF2-40B4-BE49-F238E27FC236}">
                  <a16:creationId xmlns:a16="http://schemas.microsoft.com/office/drawing/2014/main" id="{6C33DBBB-803B-6B51-2D12-715483A3B420}"/>
                </a:ext>
              </a:extLst>
            </p:cNvPr>
            <p:cNvGrpSpPr/>
            <p:nvPr/>
          </p:nvGrpSpPr>
          <p:grpSpPr>
            <a:xfrm>
              <a:off x="5706431" y="1111437"/>
              <a:ext cx="1144568" cy="1144566"/>
              <a:chOff x="5229794" y="902044"/>
              <a:chExt cx="1144568" cy="1144566"/>
            </a:xfrm>
          </p:grpSpPr>
          <p:sp>
            <p:nvSpPr>
              <p:cNvPr id="18" name="椭圆 18">
                <a:extLst>
                  <a:ext uri="{FF2B5EF4-FFF2-40B4-BE49-F238E27FC236}">
                    <a16:creationId xmlns:a16="http://schemas.microsoft.com/office/drawing/2014/main" id="{9574B67F-6F0F-A204-3454-4317E9947E15}"/>
                  </a:ext>
                </a:extLst>
              </p:cNvPr>
              <p:cNvSpPr/>
              <p:nvPr/>
            </p:nvSpPr>
            <p:spPr>
              <a:xfrm>
                <a:off x="5291577" y="963827"/>
                <a:ext cx="1021002" cy="1021000"/>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9">
                <a:extLst>
                  <a:ext uri="{FF2B5EF4-FFF2-40B4-BE49-F238E27FC236}">
                    <a16:creationId xmlns:a16="http://schemas.microsoft.com/office/drawing/2014/main" id="{38DE27FD-5477-791E-B3C9-B912843CA4F5}"/>
                  </a:ext>
                </a:extLst>
              </p:cNvPr>
              <p:cNvSpPr/>
              <p:nvPr/>
            </p:nvSpPr>
            <p:spPr>
              <a:xfrm>
                <a:off x="5229794" y="902044"/>
                <a:ext cx="1144568" cy="1144566"/>
              </a:xfrm>
              <a:prstGeom prst="ellipse">
                <a:avLst/>
              </a:prstGeom>
              <a:noFill/>
              <a:ln w="28575">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4">
              <a:extLst>
                <a:ext uri="{FF2B5EF4-FFF2-40B4-BE49-F238E27FC236}">
                  <a16:creationId xmlns:a16="http://schemas.microsoft.com/office/drawing/2014/main" id="{514EDC36-A194-3F55-0B28-722C59644DD4}"/>
                </a:ext>
              </a:extLst>
            </p:cNvPr>
            <p:cNvGrpSpPr/>
            <p:nvPr/>
          </p:nvGrpSpPr>
          <p:grpSpPr>
            <a:xfrm>
              <a:off x="5914081" y="1396703"/>
              <a:ext cx="729268" cy="574034"/>
              <a:chOff x="3162805" y="4088679"/>
              <a:chExt cx="1036638" cy="815976"/>
            </a:xfrm>
            <a:solidFill>
              <a:schemeClr val="bg1"/>
            </a:solidFill>
          </p:grpSpPr>
          <p:sp>
            <p:nvSpPr>
              <p:cNvPr id="15" name="Freeform 128">
                <a:extLst>
                  <a:ext uri="{FF2B5EF4-FFF2-40B4-BE49-F238E27FC236}">
                    <a16:creationId xmlns:a16="http://schemas.microsoft.com/office/drawing/2014/main" id="{92A1542A-26A0-E2CA-BF89-E2E2D2B36C2A}"/>
                  </a:ext>
                </a:extLst>
              </p:cNvPr>
              <p:cNvSpPr/>
              <p:nvPr/>
            </p:nvSpPr>
            <p:spPr bwMode="auto">
              <a:xfrm>
                <a:off x="3383468" y="4499842"/>
                <a:ext cx="555625" cy="404813"/>
              </a:xfrm>
              <a:custGeom>
                <a:avLst/>
                <a:gdLst>
                  <a:gd name="T0" fmla="*/ 0 w 148"/>
                  <a:gd name="T1" fmla="*/ 0 h 108"/>
                  <a:gd name="T2" fmla="*/ 0 w 148"/>
                  <a:gd name="T3" fmla="*/ 81 h 108"/>
                  <a:gd name="T4" fmla="*/ 74 w 148"/>
                  <a:gd name="T5" fmla="*/ 108 h 108"/>
                  <a:gd name="T6" fmla="*/ 148 w 148"/>
                  <a:gd name="T7" fmla="*/ 81 h 108"/>
                  <a:gd name="T8" fmla="*/ 148 w 148"/>
                  <a:gd name="T9" fmla="*/ 5 h 108"/>
                  <a:gd name="T10" fmla="*/ 79 w 148"/>
                  <a:gd name="T11" fmla="*/ 39 h 108"/>
                  <a:gd name="T12" fmla="*/ 0 w 14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48" h="108">
                    <a:moveTo>
                      <a:pt x="0" y="0"/>
                    </a:moveTo>
                    <a:cubicBezTo>
                      <a:pt x="0" y="81"/>
                      <a:pt x="0" y="81"/>
                      <a:pt x="0" y="81"/>
                    </a:cubicBezTo>
                    <a:cubicBezTo>
                      <a:pt x="17" y="97"/>
                      <a:pt x="44" y="108"/>
                      <a:pt x="74" y="108"/>
                    </a:cubicBezTo>
                    <a:cubicBezTo>
                      <a:pt x="104" y="108"/>
                      <a:pt x="131" y="97"/>
                      <a:pt x="148" y="81"/>
                    </a:cubicBezTo>
                    <a:cubicBezTo>
                      <a:pt x="148" y="5"/>
                      <a:pt x="148" y="5"/>
                      <a:pt x="148" y="5"/>
                    </a:cubicBezTo>
                    <a:cubicBezTo>
                      <a:pt x="79" y="39"/>
                      <a:pt x="79" y="39"/>
                      <a:pt x="79" y="39"/>
                    </a:cubicBez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129">
                <a:extLst>
                  <a:ext uri="{FF2B5EF4-FFF2-40B4-BE49-F238E27FC236}">
                    <a16:creationId xmlns:a16="http://schemas.microsoft.com/office/drawing/2014/main" id="{1ED07CAE-EDD2-DC3E-9263-A362A69AAC7F}"/>
                  </a:ext>
                </a:extLst>
              </p:cNvPr>
              <p:cNvSpPr/>
              <p:nvPr/>
            </p:nvSpPr>
            <p:spPr bwMode="auto">
              <a:xfrm>
                <a:off x="3162805" y="4088679"/>
                <a:ext cx="1036638" cy="519113"/>
              </a:xfrm>
              <a:custGeom>
                <a:avLst/>
                <a:gdLst>
                  <a:gd name="T0" fmla="*/ 653 w 653"/>
                  <a:gd name="T1" fmla="*/ 164 h 327"/>
                  <a:gd name="T2" fmla="*/ 326 w 653"/>
                  <a:gd name="T3" fmla="*/ 0 h 327"/>
                  <a:gd name="T4" fmla="*/ 0 w 653"/>
                  <a:gd name="T5" fmla="*/ 164 h 327"/>
                  <a:gd name="T6" fmla="*/ 326 w 653"/>
                  <a:gd name="T7" fmla="*/ 327 h 327"/>
                  <a:gd name="T8" fmla="*/ 653 w 653"/>
                  <a:gd name="T9" fmla="*/ 164 h 327"/>
                </a:gdLst>
                <a:ahLst/>
                <a:cxnLst>
                  <a:cxn ang="0">
                    <a:pos x="T0" y="T1"/>
                  </a:cxn>
                  <a:cxn ang="0">
                    <a:pos x="T2" y="T3"/>
                  </a:cxn>
                  <a:cxn ang="0">
                    <a:pos x="T4" y="T5"/>
                  </a:cxn>
                  <a:cxn ang="0">
                    <a:pos x="T6" y="T7"/>
                  </a:cxn>
                  <a:cxn ang="0">
                    <a:pos x="T8" y="T9"/>
                  </a:cxn>
                </a:cxnLst>
                <a:rect l="0" t="0" r="r" b="b"/>
                <a:pathLst>
                  <a:path w="653" h="327">
                    <a:moveTo>
                      <a:pt x="653" y="164"/>
                    </a:moveTo>
                    <a:lnTo>
                      <a:pt x="326" y="0"/>
                    </a:lnTo>
                    <a:lnTo>
                      <a:pt x="0" y="164"/>
                    </a:lnTo>
                    <a:lnTo>
                      <a:pt x="326" y="327"/>
                    </a:lnTo>
                    <a:lnTo>
                      <a:pt x="653" y="164"/>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130">
                <a:extLst>
                  <a:ext uri="{FF2B5EF4-FFF2-40B4-BE49-F238E27FC236}">
                    <a16:creationId xmlns:a16="http://schemas.microsoft.com/office/drawing/2014/main" id="{34E95565-8BF8-BBF0-2494-81CA9262A26B}"/>
                  </a:ext>
                </a:extLst>
              </p:cNvPr>
              <p:cNvSpPr/>
              <p:nvPr/>
            </p:nvSpPr>
            <p:spPr bwMode="auto">
              <a:xfrm>
                <a:off x="4007355" y="4423642"/>
                <a:ext cx="115888" cy="350838"/>
              </a:xfrm>
              <a:custGeom>
                <a:avLst/>
                <a:gdLst>
                  <a:gd name="T0" fmla="*/ 24 w 31"/>
                  <a:gd name="T1" fmla="*/ 49 h 93"/>
                  <a:gd name="T2" fmla="*/ 24 w 31"/>
                  <a:gd name="T3" fmla="*/ 0 h 93"/>
                  <a:gd name="T4" fmla="*/ 8 w 31"/>
                  <a:gd name="T5" fmla="*/ 7 h 93"/>
                  <a:gd name="T6" fmla="*/ 8 w 31"/>
                  <a:gd name="T7" fmla="*/ 49 h 93"/>
                  <a:gd name="T8" fmla="*/ 0 w 31"/>
                  <a:gd name="T9" fmla="*/ 63 h 93"/>
                  <a:gd name="T10" fmla="*/ 16 w 31"/>
                  <a:gd name="T11" fmla="*/ 93 h 93"/>
                  <a:gd name="T12" fmla="*/ 31 w 31"/>
                  <a:gd name="T13" fmla="*/ 63 h 93"/>
                  <a:gd name="T14" fmla="*/ 24 w 31"/>
                  <a:gd name="T15" fmla="*/ 49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93">
                    <a:moveTo>
                      <a:pt x="24" y="49"/>
                    </a:moveTo>
                    <a:cubicBezTo>
                      <a:pt x="24" y="0"/>
                      <a:pt x="24" y="0"/>
                      <a:pt x="24" y="0"/>
                    </a:cubicBezTo>
                    <a:cubicBezTo>
                      <a:pt x="8" y="7"/>
                      <a:pt x="8" y="7"/>
                      <a:pt x="8" y="7"/>
                    </a:cubicBezTo>
                    <a:cubicBezTo>
                      <a:pt x="8" y="49"/>
                      <a:pt x="8" y="49"/>
                      <a:pt x="8" y="49"/>
                    </a:cubicBezTo>
                    <a:cubicBezTo>
                      <a:pt x="3" y="52"/>
                      <a:pt x="0" y="57"/>
                      <a:pt x="0" y="63"/>
                    </a:cubicBezTo>
                    <a:cubicBezTo>
                      <a:pt x="0" y="72"/>
                      <a:pt x="7" y="93"/>
                      <a:pt x="16" y="93"/>
                    </a:cubicBezTo>
                    <a:cubicBezTo>
                      <a:pt x="24" y="93"/>
                      <a:pt x="31" y="72"/>
                      <a:pt x="31" y="63"/>
                    </a:cubicBezTo>
                    <a:cubicBezTo>
                      <a:pt x="31" y="57"/>
                      <a:pt x="28" y="52"/>
                      <a:pt x="24" y="49"/>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grpSp>
      </p:grpSp>
    </p:spTree>
    <p:extLst>
      <p:ext uri="{BB962C8B-B14F-4D97-AF65-F5344CB8AC3E}">
        <p14:creationId xmlns:p14="http://schemas.microsoft.com/office/powerpoint/2010/main" val="126142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arn(outVertical)">
                                      <p:cBhvr>
                                        <p:cTn id="13" dur="500"/>
                                        <p:tgtEl>
                                          <p:spTgt spid="39"/>
                                        </p:tgtEl>
                                      </p:cBhvr>
                                    </p:animEffect>
                                  </p:childTnLst>
                                </p:cTn>
                              </p:par>
                            </p:childTnLst>
                          </p:cTn>
                        </p:par>
                        <p:par>
                          <p:cTn id="14" fill="hold" nodeType="afterGroup">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par>
                          <p:cTn id="22" fill="hold" nodeType="afterGroup">
                            <p:stCondLst>
                              <p:cond delay="13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750" fill="hold"/>
                                        <p:tgtEl>
                                          <p:spTgt spid="3"/>
                                        </p:tgtEl>
                                        <p:attrNameLst>
                                          <p:attrName>ppt_x</p:attrName>
                                        </p:attrNameLst>
                                      </p:cBhvr>
                                      <p:tavLst>
                                        <p:tav tm="0">
                                          <p:val>
                                            <p:strVal val="#ppt_x"/>
                                          </p:val>
                                        </p:tav>
                                        <p:tav tm="100000">
                                          <p:val>
                                            <p:strVal val="#ppt_x"/>
                                          </p:val>
                                        </p:tav>
                                      </p:tavLst>
                                    </p:anim>
                                    <p:anim calcmode="lin" valueType="num">
                                      <p:cBhvr additive="base">
                                        <p:cTn id="34"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2" grpId="0"/>
      <p:bldP spid="2" grpId="1"/>
      <p:bldP spid="5"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1F87F87A-6E39-A095-A24A-D2F3C49F13E7}"/>
              </a:ext>
            </a:extLst>
          </p:cNvPr>
          <p:cNvSpPr txBox="1">
            <a:spLocks/>
          </p:cNvSpPr>
          <p:nvPr/>
        </p:nvSpPr>
        <p:spPr>
          <a:xfrm>
            <a:off x="354496" y="367748"/>
            <a:ext cx="9141285" cy="1113181"/>
          </a:xfrm>
          <a:prstGeom prst="rect">
            <a:avLst/>
          </a:prstGeom>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wrap="none" lIns="91440" tIns="0" rIns="0" bIns="0" rtlCol="0" anchor="b" anchorCtr="1">
            <a:noAutofit/>
          </a:bodyPr>
          <a:lstStyle>
            <a:defPPr>
              <a:defRPr lang="en-US"/>
            </a:defPPr>
            <a:lvl1pPr defTabSz="914400">
              <a:lnSpc>
                <a:spcPct val="90000"/>
              </a:lnSpc>
              <a:spcBef>
                <a:spcPct val="0"/>
              </a:spcBef>
              <a:buNone/>
              <a:defRPr sz="2800" b="1">
                <a:solidFill>
                  <a:schemeClr val="dk1"/>
                </a:solidFill>
                <a:latin typeface="DM Sans"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br>
              <a:rPr lang="ar-EG" sz="2400" dirty="0"/>
            </a:br>
            <a:r>
              <a:rPr lang="en-US" sz="2400" dirty="0"/>
              <a:t> </a:t>
            </a:r>
          </a:p>
        </p:txBody>
      </p:sp>
      <p:pic>
        <p:nvPicPr>
          <p:cNvPr id="4" name="Picture 3">
            <a:extLst>
              <a:ext uri="{FF2B5EF4-FFF2-40B4-BE49-F238E27FC236}">
                <a16:creationId xmlns:a16="http://schemas.microsoft.com/office/drawing/2014/main" id="{087997F0-BC24-B5A4-9762-1B443ED9CC15}"/>
              </a:ext>
            </a:extLst>
          </p:cNvPr>
          <p:cNvPicPr>
            <a:picLocks noChangeAspect="1"/>
          </p:cNvPicPr>
          <p:nvPr/>
        </p:nvPicPr>
        <p:blipFill>
          <a:blip r:embed="rId2"/>
          <a:stretch>
            <a:fillRect/>
          </a:stretch>
        </p:blipFill>
        <p:spPr>
          <a:xfrm>
            <a:off x="6241774" y="1924036"/>
            <a:ext cx="5677098" cy="4304149"/>
          </a:xfrm>
          <a:prstGeom prst="rect">
            <a:avLst/>
          </a:prstGeom>
        </p:spPr>
      </p:pic>
      <p:sp>
        <p:nvSpPr>
          <p:cNvPr id="5" name="TextBox 4">
            <a:extLst>
              <a:ext uri="{FF2B5EF4-FFF2-40B4-BE49-F238E27FC236}">
                <a16:creationId xmlns:a16="http://schemas.microsoft.com/office/drawing/2014/main" id="{620C1096-1695-5583-6FCE-D9C2149F71DA}"/>
              </a:ext>
            </a:extLst>
          </p:cNvPr>
          <p:cNvSpPr txBox="1"/>
          <p:nvPr/>
        </p:nvSpPr>
        <p:spPr>
          <a:xfrm>
            <a:off x="382457" y="1978734"/>
            <a:ext cx="5668617" cy="4370427"/>
          </a:xfrm>
          <a:prstGeom prst="rect">
            <a:avLst/>
          </a:prstGeom>
          <a:noFill/>
        </p:spPr>
        <p:txBody>
          <a:bodyPr wrap="square" rtlCol="0">
            <a:spAutoFit/>
          </a:bodyPr>
          <a:lstStyle/>
          <a:p>
            <a:pPr marL="285750" indent="-285750">
              <a:buFont typeface="Wingdings" panose="05000000000000000000" pitchFamily="2" charset="2"/>
              <a:buChar char="v"/>
            </a:pPr>
            <a:r>
              <a:rPr lang="en-US" sz="2000" dirty="0">
                <a:latin typeface="DM Sans" pitchFamily="2" charset="0"/>
              </a:rPr>
              <a:t>2023 witnessed the highest rate of incoming tourist traffic in the history of tourism in Egypt, achieving a record number of incoming tourists, which reached 15 million tourists. </a:t>
            </a:r>
            <a:br>
              <a:rPr lang="en-US" sz="2000" dirty="0">
                <a:latin typeface="DM Sans" pitchFamily="2" charset="0"/>
              </a:rPr>
            </a:br>
            <a:r>
              <a:rPr lang="en-US" sz="2000" dirty="0">
                <a:latin typeface="DM Sans" pitchFamily="2" charset="0"/>
              </a:rPr>
              <a:t>It is the highest rate of movement in the history of tourism in Egypt, as 2010, which was the peak year, achieved 14.7 million tourists.</a:t>
            </a:r>
          </a:p>
          <a:p>
            <a:pPr marL="285750" indent="-285750">
              <a:buFont typeface="Wingdings" panose="05000000000000000000" pitchFamily="2" charset="2"/>
              <a:buChar char="v"/>
            </a:pPr>
            <a:endParaRPr lang="en-US" sz="2000" dirty="0">
              <a:latin typeface="DM Sans" pitchFamily="2" charset="0"/>
            </a:endParaRPr>
          </a:p>
          <a:p>
            <a:pPr marL="285750" indent="-285750">
              <a:buFont typeface="Wingdings" panose="05000000000000000000" pitchFamily="2" charset="2"/>
              <a:buChar char="v"/>
            </a:pPr>
            <a:r>
              <a:rPr lang="en-US" sz="2000" dirty="0">
                <a:latin typeface="DM Sans" pitchFamily="2" charset="0"/>
              </a:rPr>
              <a:t>The total number of tourists arriving to Egypt during the first half of this year reached 7.1 million</a:t>
            </a:r>
          </a:p>
          <a:p>
            <a:endParaRPr lang="en-US" sz="2000" dirty="0">
              <a:latin typeface="DM Sans" pitchFamily="2" charset="0"/>
            </a:endParaRPr>
          </a:p>
        </p:txBody>
      </p:sp>
      <p:sp>
        <p:nvSpPr>
          <p:cNvPr id="8" name="TextBox 7">
            <a:extLst>
              <a:ext uri="{FF2B5EF4-FFF2-40B4-BE49-F238E27FC236}">
                <a16:creationId xmlns:a16="http://schemas.microsoft.com/office/drawing/2014/main" id="{AA32E43C-902B-4EF0-05FF-F27CD3F3AAFE}"/>
              </a:ext>
            </a:extLst>
          </p:cNvPr>
          <p:cNvSpPr txBox="1"/>
          <p:nvPr/>
        </p:nvSpPr>
        <p:spPr>
          <a:xfrm>
            <a:off x="354495" y="508839"/>
            <a:ext cx="9276522" cy="830997"/>
          </a:xfrm>
          <a:prstGeom prst="rect">
            <a:avLst/>
          </a:prstGeom>
          <a:noFill/>
        </p:spPr>
        <p:txBody>
          <a:bodyPr wrap="square" rtlCol="0">
            <a:spAutoFit/>
          </a:bodyPr>
          <a:lstStyle/>
          <a:p>
            <a:r>
              <a:rPr lang="en-US" sz="2400" b="1" dirty="0">
                <a:latin typeface="DM Sans" pitchFamily="2" charset="0"/>
              </a:rPr>
              <a:t>These are some official statistics issued by the</a:t>
            </a:r>
            <a:br>
              <a:rPr lang="en-US" sz="2400" b="1" dirty="0">
                <a:latin typeface="DM Sans" pitchFamily="2" charset="0"/>
              </a:rPr>
            </a:br>
            <a:r>
              <a:rPr lang="en-US" sz="2400" b="1" dirty="0">
                <a:latin typeface="DM Sans" pitchFamily="2" charset="0"/>
              </a:rPr>
              <a:t>Central Agency for Public Mobilization &amp; Statistics(CAPMAS)</a:t>
            </a:r>
          </a:p>
        </p:txBody>
      </p:sp>
    </p:spTree>
    <p:extLst>
      <p:ext uri="{BB962C8B-B14F-4D97-AF65-F5344CB8AC3E}">
        <p14:creationId xmlns:p14="http://schemas.microsoft.com/office/powerpoint/2010/main" val="37725376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931145A-31A0-D8B0-1055-8F139572B8DB}"/>
              </a:ext>
            </a:extLst>
          </p:cNvPr>
          <p:cNvSpPr txBox="1">
            <a:spLocks/>
          </p:cNvSpPr>
          <p:nvPr/>
        </p:nvSpPr>
        <p:spPr>
          <a:xfrm>
            <a:off x="1057024" y="2495614"/>
            <a:ext cx="5040285" cy="3632493"/>
          </a:xfrm>
          <a:prstGeom prst="rect">
            <a:avLst/>
          </a:prstGeom>
        </p:spPr>
        <p:txBody>
          <a:bodyPr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2000" dirty="0"/>
          </a:p>
        </p:txBody>
      </p:sp>
      <p:pic>
        <p:nvPicPr>
          <p:cNvPr id="4" name="Picture 3" descr="A pie chart with different colored circles&#10;&#10;Description automatically generated">
            <a:extLst>
              <a:ext uri="{FF2B5EF4-FFF2-40B4-BE49-F238E27FC236}">
                <a16:creationId xmlns:a16="http://schemas.microsoft.com/office/drawing/2014/main" id="{399E4264-327E-D9FA-C332-4681778E9912}"/>
              </a:ext>
            </a:extLst>
          </p:cNvPr>
          <p:cNvPicPr>
            <a:picLocks noChangeAspect="1"/>
          </p:cNvPicPr>
          <p:nvPr/>
        </p:nvPicPr>
        <p:blipFill>
          <a:blip r:embed="rId2"/>
          <a:stretch>
            <a:fillRect/>
          </a:stretch>
        </p:blipFill>
        <p:spPr>
          <a:xfrm>
            <a:off x="6695690" y="973068"/>
            <a:ext cx="4805477" cy="2895300"/>
          </a:xfrm>
          <a:prstGeom prst="rect">
            <a:avLst/>
          </a:prstGeom>
        </p:spPr>
      </p:pic>
      <p:pic>
        <p:nvPicPr>
          <p:cNvPr id="5" name="Picture 4" descr="A graph with numbers and a bar chart&#10;&#10;Description automatically generated">
            <a:extLst>
              <a:ext uri="{FF2B5EF4-FFF2-40B4-BE49-F238E27FC236}">
                <a16:creationId xmlns:a16="http://schemas.microsoft.com/office/drawing/2014/main" id="{DFEF87C7-C2EF-3C23-1B0E-53BB0886BDB6}"/>
              </a:ext>
            </a:extLst>
          </p:cNvPr>
          <p:cNvPicPr>
            <a:picLocks noChangeAspect="1"/>
          </p:cNvPicPr>
          <p:nvPr/>
        </p:nvPicPr>
        <p:blipFill>
          <a:blip r:embed="rId3"/>
          <a:stretch>
            <a:fillRect/>
          </a:stretch>
        </p:blipFill>
        <p:spPr>
          <a:xfrm>
            <a:off x="6695691" y="3962700"/>
            <a:ext cx="4805477" cy="2719823"/>
          </a:xfrm>
          <a:prstGeom prst="rect">
            <a:avLst/>
          </a:prstGeom>
        </p:spPr>
      </p:pic>
      <p:sp>
        <p:nvSpPr>
          <p:cNvPr id="12" name="TextBox 11">
            <a:extLst>
              <a:ext uri="{FF2B5EF4-FFF2-40B4-BE49-F238E27FC236}">
                <a16:creationId xmlns:a16="http://schemas.microsoft.com/office/drawing/2014/main" id="{C910F051-74E6-26CE-1DA2-0ACA8DB2E5F0}"/>
              </a:ext>
            </a:extLst>
          </p:cNvPr>
          <p:cNvSpPr txBox="1"/>
          <p:nvPr/>
        </p:nvSpPr>
        <p:spPr>
          <a:xfrm>
            <a:off x="215610" y="1133309"/>
            <a:ext cx="6399550" cy="4893647"/>
          </a:xfrm>
          <a:prstGeom prst="rect">
            <a:avLst/>
          </a:prstGeom>
          <a:noFill/>
        </p:spPr>
        <p:txBody>
          <a:bodyPr wrap="square" rtlCol="0">
            <a:spAutoFit/>
          </a:bodyPr>
          <a:lstStyle/>
          <a:p>
            <a:pPr marL="285750" indent="-285750">
              <a:buFont typeface="Wingdings" panose="05000000000000000000" pitchFamily="2" charset="2"/>
              <a:buChar char="v"/>
            </a:pPr>
            <a:r>
              <a:rPr lang="en-US" sz="2400" dirty="0">
                <a:latin typeface="DM Sans" pitchFamily="2" charset="0"/>
              </a:rPr>
              <a:t>Egypt achieved revenues worth $6.6 billion from the tourism sector during the first half of this year, an increase of about 5% over the same period of the previous year. According to a statement by the Ministry of Tourism and Antiquities.</a:t>
            </a:r>
            <a:br>
              <a:rPr lang="en-US" sz="2400" dirty="0">
                <a:latin typeface="DM Sans" pitchFamily="2" charset="0"/>
              </a:rPr>
            </a:br>
            <a:endParaRPr lang="en-US" sz="2400" dirty="0">
              <a:latin typeface="DM Sans" pitchFamily="2" charset="0"/>
            </a:endParaRPr>
          </a:p>
          <a:p>
            <a:endParaRPr lang="en-US" sz="2400" dirty="0">
              <a:latin typeface="DM Sans" pitchFamily="2" charset="0"/>
            </a:endParaRPr>
          </a:p>
          <a:p>
            <a:pPr marL="285750" indent="-285750">
              <a:buFont typeface="Wingdings" panose="05000000000000000000" pitchFamily="2" charset="2"/>
              <a:buChar char="v"/>
            </a:pPr>
            <a:r>
              <a:rPr lang="en-US" sz="2400" dirty="0">
                <a:latin typeface="DM Sans" pitchFamily="2" charset="0"/>
              </a:rPr>
              <a:t>The tourism sector contributes about 11.3% of the GDB, provides about 13% of the total foreign exchange, and employs about 12.6% of the total Egyptian labor market force.</a:t>
            </a:r>
          </a:p>
        </p:txBody>
      </p:sp>
    </p:spTree>
    <p:extLst>
      <p:ext uri="{BB962C8B-B14F-4D97-AF65-F5344CB8AC3E}">
        <p14:creationId xmlns:p14="http://schemas.microsoft.com/office/powerpoint/2010/main" val="20139960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74"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45" name="Straight Connector 44">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Isosceles Triangle 76">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Isosceles Triangle 80">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a:extLst>
              <a:ext uri="{FF2B5EF4-FFF2-40B4-BE49-F238E27FC236}">
                <a16:creationId xmlns:a16="http://schemas.microsoft.com/office/drawing/2014/main" id="{0AA38DBD-5F78-E439-7131-8713CE08274B}"/>
              </a:ext>
            </a:extLst>
          </p:cNvPr>
          <p:cNvPicPr>
            <a:picLocks noChangeAspect="1"/>
          </p:cNvPicPr>
          <p:nvPr/>
        </p:nvPicPr>
        <p:blipFill>
          <a:blip r:embed="rId2" cstate="print">
            <a:extLst>
              <a:ext uri="{28A0092B-C50C-407E-A947-70E740481C1C}">
                <a14:useLocalDpi xmlns:a14="http://schemas.microsoft.com/office/drawing/2010/main" val="0"/>
              </a:ext>
            </a:extLst>
          </a:blip>
          <a:srcRect t="21144" b="21144"/>
          <a:stretch/>
        </p:blipFill>
        <p:spPr>
          <a:xfrm>
            <a:off x="5158408" y="-1"/>
            <a:ext cx="7033591"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extBox 3">
            <a:extLst>
              <a:ext uri="{FF2B5EF4-FFF2-40B4-BE49-F238E27FC236}">
                <a16:creationId xmlns:a16="http://schemas.microsoft.com/office/drawing/2014/main" id="{AA644B2F-E7E2-5D1A-6741-5C20A2A9298F}"/>
              </a:ext>
            </a:extLst>
          </p:cNvPr>
          <p:cNvSpPr txBox="1"/>
          <p:nvPr/>
        </p:nvSpPr>
        <p:spPr>
          <a:xfrm>
            <a:off x="578903" y="1812317"/>
            <a:ext cx="5938883" cy="1764298"/>
          </a:xfrm>
          <a:prstGeom prst="rect">
            <a:avLst/>
          </a:prstGeom>
        </p:spPr>
        <p:txBody>
          <a:bodyPr vert="horz" lIns="91440" tIns="45720" rIns="91440" bIns="45720" rtlCol="0" anchor="b">
            <a:normAutofit/>
          </a:bodyPr>
          <a:lstStyle/>
          <a:p>
            <a:pPr>
              <a:spcBef>
                <a:spcPct val="0"/>
              </a:spcBef>
              <a:spcAft>
                <a:spcPts val="600"/>
              </a:spcAft>
            </a:pPr>
            <a:r>
              <a:rPr lang="en-US" sz="4800" b="1" dirty="0">
                <a:solidFill>
                  <a:schemeClr val="accent1"/>
                </a:solidFill>
                <a:effectLst>
                  <a:outerShdw blurRad="38100" dist="38100" dir="2700000" algn="tl">
                    <a:srgbClr val="000000">
                      <a:alpha val="43137"/>
                    </a:srgbClr>
                  </a:outerShdw>
                </a:effectLst>
                <a:latin typeface="DM Sans" pitchFamily="2" charset="0"/>
                <a:ea typeface="+mj-ea"/>
                <a:cs typeface="+mj-cs"/>
              </a:rPr>
              <a:t>Project Objective</a:t>
            </a:r>
          </a:p>
        </p:txBody>
      </p:sp>
      <p:cxnSp>
        <p:nvCxnSpPr>
          <p:cNvPr id="82" name="Straight Connector 8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2536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34"/>
          <p:cNvSpPr/>
          <p:nvPr/>
        </p:nvSpPr>
        <p:spPr>
          <a:xfrm>
            <a:off x="2664574" y="1508006"/>
            <a:ext cx="518034" cy="51803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a:latin typeface="Source Han Sans SC"/>
                <a:ea typeface="Source Han Sans SC"/>
              </a:rPr>
              <a:t>01</a:t>
            </a:r>
            <a:endParaRPr lang="en-GB" sz="1600">
              <a:latin typeface="字魂105号-简雅黑" panose="00000500000000000000" pitchFamily="2" charset="-122"/>
              <a:ea typeface="字魂105号-简雅黑" panose="00000500000000000000" pitchFamily="2" charset="-122"/>
            </a:endParaRPr>
          </a:p>
        </p:txBody>
      </p:sp>
      <p:sp>
        <p:nvSpPr>
          <p:cNvPr id="20" name="TextBox 53"/>
          <p:cNvSpPr txBox="1"/>
          <p:nvPr/>
        </p:nvSpPr>
        <p:spPr>
          <a:xfrm>
            <a:off x="4742968" y="1520616"/>
            <a:ext cx="5531742" cy="610430"/>
          </a:xfrm>
          <a:prstGeom prst="rect">
            <a:avLst/>
          </a:prstGeom>
          <a:noFill/>
        </p:spPr>
        <p:txBody>
          <a:bodyPr wrap="none" lIns="0" tIns="0" rIns="0" bIns="0" numCol="1" rtlCol="0">
            <a:normAutofit/>
          </a:bodyPr>
          <a:lstStyle/>
          <a:p>
            <a:r>
              <a:rPr lang="en-US" altLang="zh-CN" dirty="0">
                <a:latin typeface="DM Sans" pitchFamily="2" charset="0"/>
                <a:ea typeface="Source Han Sans SC"/>
              </a:rPr>
              <a:t>Develop a comprehensive decision-support system </a:t>
            </a:r>
            <a:br>
              <a:rPr lang="en-US" altLang="zh-CN" dirty="0">
                <a:latin typeface="DM Sans" pitchFamily="2" charset="0"/>
                <a:ea typeface="Source Han Sans SC"/>
              </a:rPr>
            </a:br>
            <a:r>
              <a:rPr lang="en-US" altLang="zh-CN" dirty="0">
                <a:latin typeface="DM Sans" pitchFamily="2" charset="0"/>
                <a:ea typeface="Source Han Sans SC"/>
              </a:rPr>
              <a:t>for new tourism  businesses.</a:t>
            </a:r>
            <a:endParaRPr lang="en-GB" dirty="0">
              <a:latin typeface="DM Sans" pitchFamily="2" charset="0"/>
              <a:ea typeface="字魂105号-简雅黑" panose="00000500000000000000" pitchFamily="2" charset="-122"/>
            </a:endParaRPr>
          </a:p>
        </p:txBody>
      </p:sp>
      <p:sp>
        <p:nvSpPr>
          <p:cNvPr id="28" name="Oval 34"/>
          <p:cNvSpPr/>
          <p:nvPr/>
        </p:nvSpPr>
        <p:spPr>
          <a:xfrm>
            <a:off x="3050337" y="2108081"/>
            <a:ext cx="518034" cy="51803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a:latin typeface="Source Han Sans SC"/>
                <a:ea typeface="Source Han Sans SC"/>
              </a:rPr>
              <a:t>02</a:t>
            </a:r>
            <a:endParaRPr lang="en-GB" sz="1600">
              <a:latin typeface="字魂105号-简雅黑" panose="00000500000000000000" pitchFamily="2" charset="-122"/>
              <a:ea typeface="字魂105号-简雅黑" panose="00000500000000000000" pitchFamily="2" charset="-122"/>
            </a:endParaRPr>
          </a:p>
        </p:txBody>
      </p:sp>
      <p:sp>
        <p:nvSpPr>
          <p:cNvPr id="32" name="Oval 34"/>
          <p:cNvSpPr/>
          <p:nvPr/>
        </p:nvSpPr>
        <p:spPr>
          <a:xfrm>
            <a:off x="3212262" y="2812931"/>
            <a:ext cx="518034" cy="51803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a:latin typeface="Source Han Sans SC"/>
                <a:ea typeface="Source Han Sans SC"/>
              </a:rPr>
              <a:t>03</a:t>
            </a:r>
            <a:endParaRPr lang="en-GB" sz="1600">
              <a:latin typeface="字魂105号-简雅黑" panose="00000500000000000000" pitchFamily="2" charset="-122"/>
              <a:ea typeface="字魂105号-简雅黑" panose="00000500000000000000" pitchFamily="2" charset="-122"/>
            </a:endParaRPr>
          </a:p>
        </p:txBody>
      </p:sp>
      <p:sp>
        <p:nvSpPr>
          <p:cNvPr id="38" name="Oval 34"/>
          <p:cNvSpPr/>
          <p:nvPr/>
        </p:nvSpPr>
        <p:spPr>
          <a:xfrm>
            <a:off x="3212262" y="3527306"/>
            <a:ext cx="518034" cy="51803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a:latin typeface="Source Han Sans SC"/>
                <a:ea typeface="Source Han Sans SC"/>
              </a:rPr>
              <a:t>04</a:t>
            </a:r>
            <a:endParaRPr lang="en-GB" sz="1600">
              <a:latin typeface="字魂105号-简雅黑" panose="00000500000000000000" pitchFamily="2" charset="-122"/>
              <a:ea typeface="字魂105号-简雅黑" panose="00000500000000000000" pitchFamily="2" charset="-122"/>
            </a:endParaRPr>
          </a:p>
        </p:txBody>
      </p:sp>
      <p:sp>
        <p:nvSpPr>
          <p:cNvPr id="42" name="Oval 34"/>
          <p:cNvSpPr/>
          <p:nvPr/>
        </p:nvSpPr>
        <p:spPr>
          <a:xfrm>
            <a:off x="3050337" y="4232156"/>
            <a:ext cx="518034" cy="51803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600">
                <a:latin typeface="Source Han Sans SC"/>
                <a:ea typeface="Source Han Sans SC"/>
              </a:rPr>
              <a:t>05</a:t>
            </a:r>
            <a:endParaRPr lang="en-GB" sz="1600">
              <a:latin typeface="字魂105号-简雅黑" panose="00000500000000000000" pitchFamily="2" charset="-122"/>
              <a:ea typeface="字魂105号-简雅黑" panose="00000500000000000000" pitchFamily="2" charset="-122"/>
            </a:endParaRPr>
          </a:p>
        </p:txBody>
      </p:sp>
      <p:sp>
        <p:nvSpPr>
          <p:cNvPr id="56" name="Oval 34"/>
          <p:cNvSpPr/>
          <p:nvPr/>
        </p:nvSpPr>
        <p:spPr>
          <a:xfrm>
            <a:off x="149956" y="1925404"/>
            <a:ext cx="2801398" cy="2801386"/>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a:latin typeface="字魂105号-简雅黑" panose="00000500000000000000" pitchFamily="2" charset="-122"/>
              <a:ea typeface="字魂105号-简雅黑" panose="00000500000000000000" pitchFamily="2" charset="-122"/>
            </a:endParaRPr>
          </a:p>
        </p:txBody>
      </p:sp>
      <p:cxnSp>
        <p:nvCxnSpPr>
          <p:cNvPr id="58" name="直接连接符 57"/>
          <p:cNvCxnSpPr>
            <a:stCxn id="18" idx="6"/>
          </p:cNvCxnSpPr>
          <p:nvPr/>
        </p:nvCxnSpPr>
        <p:spPr>
          <a:xfrm>
            <a:off x="3182608" y="1767022"/>
            <a:ext cx="1359128" cy="0"/>
          </a:xfrm>
          <a:prstGeom prst="line">
            <a:avLst/>
          </a:prstGeom>
          <a:ln w="12700">
            <a:solidFill>
              <a:srgbClr val="00336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28" idx="6"/>
          </p:cNvCxnSpPr>
          <p:nvPr/>
        </p:nvCxnSpPr>
        <p:spPr>
          <a:xfrm>
            <a:off x="3568371" y="2367097"/>
            <a:ext cx="973365" cy="0"/>
          </a:xfrm>
          <a:prstGeom prst="line">
            <a:avLst/>
          </a:prstGeom>
          <a:ln w="12700">
            <a:solidFill>
              <a:srgbClr val="00336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2" idx="6"/>
          </p:cNvCxnSpPr>
          <p:nvPr/>
        </p:nvCxnSpPr>
        <p:spPr>
          <a:xfrm>
            <a:off x="3730296" y="3071947"/>
            <a:ext cx="811440" cy="0"/>
          </a:xfrm>
          <a:prstGeom prst="line">
            <a:avLst/>
          </a:prstGeom>
          <a:ln w="12700">
            <a:solidFill>
              <a:srgbClr val="00336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730296" y="3786322"/>
            <a:ext cx="811440" cy="0"/>
          </a:xfrm>
          <a:prstGeom prst="line">
            <a:avLst/>
          </a:prstGeom>
          <a:ln w="12700">
            <a:solidFill>
              <a:srgbClr val="003366"/>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68371" y="4491172"/>
            <a:ext cx="973365" cy="0"/>
          </a:xfrm>
          <a:prstGeom prst="line">
            <a:avLst/>
          </a:prstGeom>
          <a:ln w="12700">
            <a:solidFill>
              <a:srgbClr val="003366"/>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 name="TextBox 53">
            <a:extLst>
              <a:ext uri="{FF2B5EF4-FFF2-40B4-BE49-F238E27FC236}">
                <a16:creationId xmlns:a16="http://schemas.microsoft.com/office/drawing/2014/main" id="{24B8D085-A8DB-C594-2FBF-3E18F70B95A2}"/>
              </a:ext>
            </a:extLst>
          </p:cNvPr>
          <p:cNvSpPr txBox="1"/>
          <p:nvPr/>
        </p:nvSpPr>
        <p:spPr>
          <a:xfrm>
            <a:off x="4742967" y="4219820"/>
            <a:ext cx="6652620" cy="934336"/>
          </a:xfrm>
          <a:prstGeom prst="rect">
            <a:avLst/>
          </a:prstGeom>
          <a:noFill/>
        </p:spPr>
        <p:txBody>
          <a:bodyPr wrap="none" lIns="0" tIns="0" rIns="0" bIns="0" numCol="1" rtlCol="0">
            <a:normAutofit/>
          </a:bodyPr>
          <a:lstStyle/>
          <a:p>
            <a:r>
              <a:rPr lang="en-US" altLang="zh-CN" dirty="0">
                <a:latin typeface="DM Sans" pitchFamily="2" charset="0"/>
                <a:ea typeface="Source Han Sans SC"/>
              </a:rPr>
              <a:t>To lead us to improve our Local Economy </a:t>
            </a:r>
            <a:br>
              <a:rPr lang="en-US" altLang="zh-CN" dirty="0">
                <a:latin typeface="DM Sans" pitchFamily="2" charset="0"/>
                <a:ea typeface="Source Han Sans SC"/>
              </a:rPr>
            </a:br>
            <a:r>
              <a:rPr lang="en-US" altLang="zh-CN" dirty="0">
                <a:latin typeface="DM Sans" pitchFamily="2" charset="0"/>
                <a:ea typeface="Source Han Sans SC"/>
              </a:rPr>
              <a:t>because The local economy of the destination </a:t>
            </a:r>
            <a:br>
              <a:rPr lang="en-US" altLang="zh-CN" dirty="0">
                <a:latin typeface="DM Sans" pitchFamily="2" charset="0"/>
                <a:ea typeface="Source Han Sans SC"/>
              </a:rPr>
            </a:br>
            <a:r>
              <a:rPr lang="en-US" altLang="zh-CN" dirty="0">
                <a:latin typeface="DM Sans" pitchFamily="2" charset="0"/>
                <a:ea typeface="Source Han Sans SC"/>
              </a:rPr>
              <a:t>where tourism businesses operate can benefit significantly.</a:t>
            </a:r>
            <a:endParaRPr lang="en-GB" dirty="0">
              <a:latin typeface="DM Sans" pitchFamily="2" charset="0"/>
              <a:ea typeface="字魂105号-简雅黑" panose="00000500000000000000" pitchFamily="2" charset="-122"/>
            </a:endParaRPr>
          </a:p>
        </p:txBody>
      </p:sp>
      <p:sp>
        <p:nvSpPr>
          <p:cNvPr id="3" name="TextBox 53">
            <a:extLst>
              <a:ext uri="{FF2B5EF4-FFF2-40B4-BE49-F238E27FC236}">
                <a16:creationId xmlns:a16="http://schemas.microsoft.com/office/drawing/2014/main" id="{38044C6B-D0A0-E98C-34CF-D53D1809AE47}"/>
              </a:ext>
            </a:extLst>
          </p:cNvPr>
          <p:cNvSpPr txBox="1"/>
          <p:nvPr/>
        </p:nvSpPr>
        <p:spPr>
          <a:xfrm>
            <a:off x="4742967" y="2252163"/>
            <a:ext cx="5531742" cy="306713"/>
          </a:xfrm>
          <a:prstGeom prst="rect">
            <a:avLst/>
          </a:prstGeom>
          <a:noFill/>
        </p:spPr>
        <p:txBody>
          <a:bodyPr wrap="none" lIns="0" tIns="0" rIns="0" bIns="0" numCol="1" rtlCol="0">
            <a:normAutofit/>
          </a:bodyPr>
          <a:lstStyle/>
          <a:p>
            <a:r>
              <a:rPr lang="en-US" altLang="zh-CN" dirty="0">
                <a:latin typeface="DM Sans" pitchFamily="2" charset="0"/>
                <a:ea typeface="Source Han Sans SC"/>
              </a:rPr>
              <a:t>Empower businesses to make informed decisions based on UI.</a:t>
            </a:r>
            <a:endParaRPr lang="en-GB" dirty="0">
              <a:latin typeface="DM Sans" pitchFamily="2" charset="0"/>
              <a:ea typeface="字魂105号-简雅黑" panose="00000500000000000000" pitchFamily="2" charset="-122"/>
            </a:endParaRPr>
          </a:p>
        </p:txBody>
      </p:sp>
      <p:sp>
        <p:nvSpPr>
          <p:cNvPr id="4" name="TextBox 53">
            <a:extLst>
              <a:ext uri="{FF2B5EF4-FFF2-40B4-BE49-F238E27FC236}">
                <a16:creationId xmlns:a16="http://schemas.microsoft.com/office/drawing/2014/main" id="{3FC9555F-6EC7-74E1-85D8-9A6DA093A9F0}"/>
              </a:ext>
            </a:extLst>
          </p:cNvPr>
          <p:cNvSpPr txBox="1"/>
          <p:nvPr/>
        </p:nvSpPr>
        <p:spPr>
          <a:xfrm>
            <a:off x="4742967" y="2818707"/>
            <a:ext cx="7203868" cy="610430"/>
          </a:xfrm>
          <a:prstGeom prst="rect">
            <a:avLst/>
          </a:prstGeom>
          <a:noFill/>
        </p:spPr>
        <p:txBody>
          <a:bodyPr wrap="none" lIns="0" tIns="0" rIns="0" bIns="0" numCol="1" rtlCol="0">
            <a:normAutofit/>
          </a:bodyPr>
          <a:lstStyle/>
          <a:p>
            <a:r>
              <a:rPr lang="en-GB" dirty="0">
                <a:latin typeface="DM Sans" pitchFamily="2" charset="0"/>
                <a:ea typeface="字魂105号-简雅黑" panose="00000500000000000000" pitchFamily="2" charset="-122"/>
              </a:rPr>
              <a:t>Using AI Prediction model to predict the demand for tour packages </a:t>
            </a:r>
          </a:p>
          <a:p>
            <a:r>
              <a:rPr lang="en-GB" dirty="0">
                <a:latin typeface="DM Sans" pitchFamily="2" charset="0"/>
                <a:ea typeface="字魂105号-简雅黑" panose="00000500000000000000" pitchFamily="2" charset="-122"/>
              </a:rPr>
              <a:t>In different seasons over year</a:t>
            </a:r>
          </a:p>
        </p:txBody>
      </p:sp>
      <p:sp>
        <p:nvSpPr>
          <p:cNvPr id="5" name="TextBox 53">
            <a:extLst>
              <a:ext uri="{FF2B5EF4-FFF2-40B4-BE49-F238E27FC236}">
                <a16:creationId xmlns:a16="http://schemas.microsoft.com/office/drawing/2014/main" id="{0C2D79FC-19D6-BBC5-FB8F-546DD54E073E}"/>
              </a:ext>
            </a:extLst>
          </p:cNvPr>
          <p:cNvSpPr txBox="1"/>
          <p:nvPr/>
        </p:nvSpPr>
        <p:spPr>
          <a:xfrm>
            <a:off x="4742967" y="3660532"/>
            <a:ext cx="6798801" cy="305212"/>
          </a:xfrm>
          <a:prstGeom prst="rect">
            <a:avLst/>
          </a:prstGeom>
          <a:noFill/>
        </p:spPr>
        <p:txBody>
          <a:bodyPr wrap="none" lIns="0" tIns="0" rIns="0" bIns="0" numCol="1" rtlCol="0">
            <a:normAutofit/>
          </a:bodyPr>
          <a:lstStyle/>
          <a:p>
            <a:r>
              <a:rPr lang="en-US" altLang="zh-CN" dirty="0">
                <a:latin typeface="DM Sans" pitchFamily="2" charset="0"/>
                <a:ea typeface="Source Han Sans SC"/>
              </a:rPr>
              <a:t>Foster sustainability in the dynamic tourism industry landscape.</a:t>
            </a:r>
            <a:endParaRPr lang="en-GB" dirty="0">
              <a:latin typeface="DM Sans" pitchFamily="2" charset="0"/>
              <a:ea typeface="字魂105号-简雅黑" panose="00000500000000000000" pitchFamily="2" charset="-122"/>
            </a:endParaRPr>
          </a:p>
        </p:txBody>
      </p:sp>
      <p:sp>
        <p:nvSpPr>
          <p:cNvPr id="7" name="TextBox 6">
            <a:extLst>
              <a:ext uri="{FF2B5EF4-FFF2-40B4-BE49-F238E27FC236}">
                <a16:creationId xmlns:a16="http://schemas.microsoft.com/office/drawing/2014/main" id="{339AB894-067D-E4A2-45D4-26044965DB02}"/>
              </a:ext>
            </a:extLst>
          </p:cNvPr>
          <p:cNvSpPr txBox="1"/>
          <p:nvPr/>
        </p:nvSpPr>
        <p:spPr>
          <a:xfrm>
            <a:off x="492018" y="2955325"/>
            <a:ext cx="2117273" cy="830997"/>
          </a:xfrm>
          <a:prstGeom prst="rect">
            <a:avLst/>
          </a:prstGeom>
          <a:noFill/>
        </p:spPr>
        <p:txBody>
          <a:bodyPr wrap="square" rtlCol="0">
            <a:spAutoFit/>
          </a:bodyPr>
          <a:lstStyle/>
          <a:p>
            <a:pPr algn="ctr"/>
            <a:r>
              <a:rPr lang="en-US" sz="2400" b="1" dirty="0">
                <a:solidFill>
                  <a:schemeClr val="bg1"/>
                </a:solidFill>
                <a:latin typeface="DM Sans" pitchFamily="2" charset="0"/>
              </a:rPr>
              <a:t>Our Project Aim To</a:t>
            </a:r>
          </a:p>
        </p:txBody>
      </p:sp>
    </p:spTree>
    <p:extLst>
      <p:ext uri="{BB962C8B-B14F-4D97-AF65-F5344CB8AC3E}">
        <p14:creationId xmlns:p14="http://schemas.microsoft.com/office/powerpoint/2010/main" val="95462370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par>
                                <p:cTn id="22" presetID="22" presetClass="entr" presetSubtype="8"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650"/>
                                        <p:tgtEl>
                                          <p:spTgt spid="5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22" presetClass="entr" presetSubtype="8"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650"/>
                                        <p:tgtEl>
                                          <p:spTgt spid="5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childTnLst>
                                </p:cTn>
                              </p:par>
                              <p:par>
                                <p:cTn id="48" presetID="22" presetClass="entr" presetSubtype="8"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650"/>
                                        <p:tgtEl>
                                          <p:spTgt spid="6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par>
                                <p:cTn id="61" presetID="22" presetClass="entr" presetSubtype="8"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650"/>
                                        <p:tgtEl>
                                          <p:spTgt spid="6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par>
                    <p:cTn id="67" fill="hold">
                      <p:stCondLst>
                        <p:cond delay="indefinite"/>
                      </p:stCondLst>
                      <p:childTnLst>
                        <p:par>
                          <p:cTn id="68" fill="hold" nodeType="afterGroup">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par>
                                <p:cTn id="74" presetID="22" presetClass="entr" presetSubtype="8"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650"/>
                                        <p:tgtEl>
                                          <p:spTgt spid="6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wipe(down)">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8" grpId="0" animBg="1"/>
      <p:bldP spid="32" grpId="0" animBg="1"/>
      <p:bldP spid="38" grpId="0" animBg="1"/>
      <p:bldP spid="42" grpId="0" animBg="1"/>
      <p:bldP spid="56" grpId="0" animBg="1"/>
      <p:bldP spid="2" grpId="0"/>
      <p:bldP spid="3" grpId="0"/>
      <p:bldP spid="4"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a:extLst>
              <a:ext uri="{FF2B5EF4-FFF2-40B4-BE49-F238E27FC236}">
                <a16:creationId xmlns:a16="http://schemas.microsoft.com/office/drawing/2014/main" id="{3EDABE63-565C-5F91-F71A-215A143854FE}"/>
              </a:ext>
            </a:extLst>
          </p:cNvPr>
          <p:cNvPicPr>
            <a:picLocks noChangeAspect="1"/>
          </p:cNvPicPr>
          <p:nvPr/>
        </p:nvPicPr>
        <p:blipFill>
          <a:blip r:embed="rId2" cstate="print">
            <a:extLst>
              <a:ext uri="{28A0092B-C50C-407E-A947-70E740481C1C}">
                <a14:useLocalDpi xmlns:a14="http://schemas.microsoft.com/office/drawing/2010/main" val="0"/>
              </a:ext>
            </a:extLst>
          </a:blip>
          <a:srcRect t="21074" b="21074"/>
          <a:stretch/>
        </p:blipFill>
        <p:spPr>
          <a:xfrm>
            <a:off x="5367130" y="-1"/>
            <a:ext cx="682487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文本框 43">
            <a:extLst>
              <a:ext uri="{FF2B5EF4-FFF2-40B4-BE49-F238E27FC236}">
                <a16:creationId xmlns:a16="http://schemas.microsoft.com/office/drawing/2014/main" id="{CF44777D-080F-CB35-6F65-451BBF90E5B0}"/>
              </a:ext>
            </a:extLst>
          </p:cNvPr>
          <p:cNvSpPr txBox="1"/>
          <p:nvPr/>
        </p:nvSpPr>
        <p:spPr>
          <a:xfrm>
            <a:off x="324343" y="1831110"/>
            <a:ext cx="6266453" cy="3121890"/>
          </a:xfrm>
          <a:prstGeom prst="rect">
            <a:avLst/>
          </a:prstGeom>
        </p:spPr>
        <p:txBody>
          <a:bodyPr vert="horz" lIns="91440" tIns="45720" rIns="91440" bIns="45720" rtlCol="0" anchor="b">
            <a:normAutofit/>
          </a:bodyPr>
          <a:lstStyle/>
          <a:p>
            <a:pPr algn="ctr">
              <a:spcBef>
                <a:spcPct val="0"/>
              </a:spcBef>
              <a:spcAft>
                <a:spcPts val="600"/>
              </a:spcAft>
            </a:pPr>
            <a:r>
              <a:rPr lang="en-US" altLang="en-US" sz="4400" b="1" dirty="0">
                <a:solidFill>
                  <a:schemeClr val="accent1"/>
                </a:solidFill>
                <a:effectLst>
                  <a:outerShdw blurRad="38100" dist="38100" dir="2700000" algn="tl">
                    <a:srgbClr val="000000">
                      <a:alpha val="43137"/>
                    </a:srgbClr>
                  </a:outerShdw>
                </a:effectLst>
                <a:latin typeface="DM Sans" pitchFamily="2" charset="0"/>
                <a:ea typeface="+mj-ea"/>
                <a:cs typeface="+mj-cs"/>
              </a:rPr>
              <a:t>Mathematical Model   Development</a:t>
            </a:r>
          </a:p>
          <a:p>
            <a:pPr algn="r">
              <a:spcBef>
                <a:spcPct val="0"/>
              </a:spcBef>
              <a:spcAft>
                <a:spcPts val="600"/>
              </a:spcAft>
            </a:pPr>
            <a:endParaRPr lang="en-US" altLang="en-US" sz="4800" b="1" dirty="0">
              <a:solidFill>
                <a:schemeClr val="accent1"/>
              </a:solidFill>
              <a:effectLst>
                <a:outerShdw blurRad="38100" dist="38100" dir="2700000" algn="tl">
                  <a:srgbClr val="000000">
                    <a:alpha val="43137"/>
                  </a:srgbClr>
                </a:outerShdw>
              </a:effectLst>
              <a:latin typeface="DM Sans" pitchFamily="2" charset="0"/>
              <a:ea typeface="+mj-ea"/>
              <a:cs typeface="+mj-cs"/>
            </a:endParaRPr>
          </a:p>
        </p:txBody>
      </p:sp>
      <p:cxnSp>
        <p:nvCxnSpPr>
          <p:cNvPr id="20"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75791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2.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heme/theme1.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003366"/>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Basis">
  <a:themeElements>
    <a:clrScheme name="Custom 5">
      <a:dk1>
        <a:srgbClr val="000000"/>
      </a:dk1>
      <a:lt1>
        <a:srgbClr val="FFFFFF"/>
      </a:lt1>
      <a:dk2>
        <a:srgbClr val="565349"/>
      </a:dk2>
      <a:lt2>
        <a:srgbClr val="DDDDDD"/>
      </a:lt2>
      <a:accent1>
        <a:srgbClr val="003366"/>
      </a:accent1>
      <a:accent2>
        <a:srgbClr val="003366"/>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3396</TotalTime>
  <Words>1983</Words>
  <Application>Microsoft Office PowerPoint</Application>
  <PresentationFormat>Widescreen</PresentationFormat>
  <Paragraphs>287</Paragraphs>
  <Slides>43</Slides>
  <Notes>5</Notes>
  <HiddenSlides>0</HiddenSlides>
  <MMClips>3</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43</vt:i4>
      </vt:variant>
    </vt:vector>
  </HeadingPairs>
  <TitlesOfParts>
    <vt:vector size="59" baseType="lpstr">
      <vt:lpstr>Aptos</vt:lpstr>
      <vt:lpstr>Arial</vt:lpstr>
      <vt:lpstr>Calibri</vt:lpstr>
      <vt:lpstr>Cambria Math</vt:lpstr>
      <vt:lpstr>Corbel</vt:lpstr>
      <vt:lpstr>DM Sans</vt:lpstr>
      <vt:lpstr>DM Sans Bold</vt:lpstr>
      <vt:lpstr>Source Han Sans SC</vt:lpstr>
      <vt:lpstr>Times New Roman</vt:lpstr>
      <vt:lpstr>Trebuchet MS</vt:lpstr>
      <vt:lpstr>Wingdings</vt:lpstr>
      <vt:lpstr>Wingdings 3</vt:lpstr>
      <vt:lpstr>字魂105号-简雅黑</vt:lpstr>
      <vt:lpstr>字魂45号-冰宇雅宋</vt:lpstr>
      <vt:lpstr>Facet</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كريم محمد قدرى محمود</cp:lastModifiedBy>
  <cp:revision>326</cp:revision>
  <dcterms:created xsi:type="dcterms:W3CDTF">2021-04-15T07:04:59Z</dcterms:created>
  <dcterms:modified xsi:type="dcterms:W3CDTF">2024-07-07T16:38:15Z</dcterms:modified>
</cp:coreProperties>
</file>